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2" r:id="rId3"/>
    <p:sldId id="276" r:id="rId4"/>
    <p:sldId id="277" r:id="rId5"/>
    <p:sldId id="281" r:id="rId6"/>
    <p:sldId id="283" r:id="rId7"/>
    <p:sldId id="282" r:id="rId8"/>
    <p:sldId id="284" r:id="rId9"/>
    <p:sldId id="285" r:id="rId10"/>
    <p:sldId id="279" r:id="rId11"/>
    <p:sldId id="280" r:id="rId12"/>
    <p:sldId id="265" r:id="rId13"/>
    <p:sldId id="259" r:id="rId14"/>
    <p:sldId id="258" r:id="rId15"/>
    <p:sldId id="266" r:id="rId16"/>
    <p:sldId id="262" r:id="rId17"/>
    <p:sldId id="261" r:id="rId18"/>
    <p:sldId id="291" r:id="rId19"/>
    <p:sldId id="268" r:id="rId20"/>
    <p:sldId id="289" r:id="rId21"/>
    <p:sldId id="263" r:id="rId22"/>
    <p:sldId id="260" r:id="rId23"/>
    <p:sldId id="270" r:id="rId24"/>
    <p:sldId id="274" r:id="rId25"/>
    <p:sldId id="287" r:id="rId26"/>
    <p:sldId id="271" r:id="rId27"/>
    <p:sldId id="288" r:id="rId28"/>
    <p:sldId id="286" r:id="rId29"/>
    <p:sldId id="275" r:id="rId30"/>
    <p:sldId id="269" r:id="rId31"/>
    <p:sldId id="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Tierney" initials="JT" lastIdx="5" clrIdx="0">
    <p:extLst>
      <p:ext uri="{19B8F6BF-5375-455C-9EA6-DF929625EA0E}">
        <p15:presenceInfo xmlns:p15="http://schemas.microsoft.com/office/powerpoint/2012/main" userId="91fddd5be1c0f1e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39"/>
    <p:restoredTop sz="95928"/>
  </p:normalViewPr>
  <p:slideViewPr>
    <p:cSldViewPr snapToGrid="0" snapToObjects="1">
      <p:cViewPr varScale="1">
        <p:scale>
          <a:sx n="74" d="100"/>
          <a:sy n="74" d="100"/>
        </p:scale>
        <p:origin x="58" y="12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2EF9F6-182C-4C3C-B492-1804F3C8CE5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NZ"/>
        </a:p>
      </dgm:t>
    </dgm:pt>
    <dgm:pt modelId="{D9F11ED1-67A4-46AF-ACE2-0B9DF50251DC}">
      <dgm:prSet phldrT="[Text]" phldr="1"/>
      <dgm:spPr/>
      <dgm:t>
        <a:bodyPr/>
        <a:lstStyle/>
        <a:p>
          <a:endParaRPr lang="en-NZ" dirty="0"/>
        </a:p>
      </dgm:t>
    </dgm:pt>
    <dgm:pt modelId="{2DA21890-A565-4E12-83AC-8779ADD0AB55}" type="parTrans" cxnId="{276C51C3-7537-4D7A-8263-2EF236A4DC1E}">
      <dgm:prSet/>
      <dgm:spPr/>
      <dgm:t>
        <a:bodyPr/>
        <a:lstStyle/>
        <a:p>
          <a:endParaRPr lang="en-NZ"/>
        </a:p>
      </dgm:t>
    </dgm:pt>
    <dgm:pt modelId="{EF1E3B9D-A544-46F0-88A1-05314D22ABB3}" type="sibTrans" cxnId="{276C51C3-7537-4D7A-8263-2EF236A4DC1E}">
      <dgm:prSet/>
      <dgm:spPr/>
      <dgm:t>
        <a:bodyPr/>
        <a:lstStyle/>
        <a:p>
          <a:endParaRPr lang="en-NZ"/>
        </a:p>
      </dgm:t>
    </dgm:pt>
    <dgm:pt modelId="{B797232F-1199-4A91-8674-3645F91986C3}">
      <dgm:prSet phldrT="[Text]" phldr="1"/>
      <dgm:spPr/>
      <dgm:t>
        <a:bodyPr/>
        <a:lstStyle/>
        <a:p>
          <a:endParaRPr lang="en-NZ" dirty="0"/>
        </a:p>
      </dgm:t>
    </dgm:pt>
    <dgm:pt modelId="{AF747F25-1828-493A-A1E2-55342BE5482F}" type="parTrans" cxnId="{EF67EC4F-FFA8-448C-BC47-4AF8B4800573}">
      <dgm:prSet/>
      <dgm:spPr/>
      <dgm:t>
        <a:bodyPr/>
        <a:lstStyle/>
        <a:p>
          <a:endParaRPr lang="en-NZ"/>
        </a:p>
      </dgm:t>
    </dgm:pt>
    <dgm:pt modelId="{E6298979-D3EB-46D9-BD8C-B3F466BD2EA1}" type="sibTrans" cxnId="{EF67EC4F-FFA8-448C-BC47-4AF8B4800573}">
      <dgm:prSet/>
      <dgm:spPr/>
      <dgm:t>
        <a:bodyPr/>
        <a:lstStyle/>
        <a:p>
          <a:endParaRPr lang="en-NZ"/>
        </a:p>
      </dgm:t>
    </dgm:pt>
    <dgm:pt modelId="{D97E3535-18D2-47BE-800B-4818C60DBCA7}">
      <dgm:prSet phldrT="[Text]" phldr="1"/>
      <dgm:spPr/>
      <dgm:t>
        <a:bodyPr/>
        <a:lstStyle/>
        <a:p>
          <a:endParaRPr lang="en-NZ" dirty="0"/>
        </a:p>
      </dgm:t>
    </dgm:pt>
    <dgm:pt modelId="{EB07AD8A-844A-4530-A7CA-77450AE20139}" type="parTrans" cxnId="{26B90227-5083-4C0F-A3C1-5DC10E114240}">
      <dgm:prSet/>
      <dgm:spPr/>
      <dgm:t>
        <a:bodyPr/>
        <a:lstStyle/>
        <a:p>
          <a:endParaRPr lang="en-NZ"/>
        </a:p>
      </dgm:t>
    </dgm:pt>
    <dgm:pt modelId="{5B4F08F9-387E-4A72-8C57-89662B11D33B}" type="sibTrans" cxnId="{26B90227-5083-4C0F-A3C1-5DC10E114240}">
      <dgm:prSet/>
      <dgm:spPr/>
      <dgm:t>
        <a:bodyPr/>
        <a:lstStyle/>
        <a:p>
          <a:endParaRPr lang="en-NZ"/>
        </a:p>
      </dgm:t>
    </dgm:pt>
    <dgm:pt modelId="{31719223-0AEF-4872-9710-5A30EE05BDB2}">
      <dgm:prSet phldrT="[Text]" phldr="1"/>
      <dgm:spPr/>
      <dgm:t>
        <a:bodyPr/>
        <a:lstStyle/>
        <a:p>
          <a:endParaRPr lang="en-NZ"/>
        </a:p>
      </dgm:t>
    </dgm:pt>
    <dgm:pt modelId="{5A76B14A-A13E-447A-B5D2-4D0A72D7E4A5}" type="parTrans" cxnId="{5129A959-47F9-4DFD-925C-67A845515E9B}">
      <dgm:prSet/>
      <dgm:spPr/>
      <dgm:t>
        <a:bodyPr/>
        <a:lstStyle/>
        <a:p>
          <a:endParaRPr lang="en-NZ"/>
        </a:p>
      </dgm:t>
    </dgm:pt>
    <dgm:pt modelId="{DCE41248-65E0-4358-A358-0F62DA7714AF}" type="sibTrans" cxnId="{5129A959-47F9-4DFD-925C-67A845515E9B}">
      <dgm:prSet/>
      <dgm:spPr/>
      <dgm:t>
        <a:bodyPr/>
        <a:lstStyle/>
        <a:p>
          <a:endParaRPr lang="en-NZ"/>
        </a:p>
      </dgm:t>
    </dgm:pt>
    <dgm:pt modelId="{5F3FF4D1-9AD9-49A5-AD30-24CD1BBD4A8C}">
      <dgm:prSet phldrT="[Text]" phldr="1"/>
      <dgm:spPr/>
      <dgm:t>
        <a:bodyPr/>
        <a:lstStyle/>
        <a:p>
          <a:endParaRPr lang="en-NZ"/>
        </a:p>
      </dgm:t>
    </dgm:pt>
    <dgm:pt modelId="{6EDD04BF-71FA-4AB7-AEF8-1444B3CC4C2B}" type="parTrans" cxnId="{2D146DA7-3E9B-4C5E-88E3-978185D43304}">
      <dgm:prSet/>
      <dgm:spPr/>
      <dgm:t>
        <a:bodyPr/>
        <a:lstStyle/>
        <a:p>
          <a:endParaRPr lang="en-NZ"/>
        </a:p>
      </dgm:t>
    </dgm:pt>
    <dgm:pt modelId="{E5E5CB28-70E8-4B4F-B1B8-1EF1AEBE6EEA}" type="sibTrans" cxnId="{2D146DA7-3E9B-4C5E-88E3-978185D43304}">
      <dgm:prSet/>
      <dgm:spPr/>
      <dgm:t>
        <a:bodyPr/>
        <a:lstStyle/>
        <a:p>
          <a:endParaRPr lang="en-NZ"/>
        </a:p>
      </dgm:t>
    </dgm:pt>
    <dgm:pt modelId="{21E12D09-CE0C-4EAB-B938-842394EB9E03}">
      <dgm:prSet phldrT="[Text]" phldr="1"/>
      <dgm:spPr/>
      <dgm:t>
        <a:bodyPr/>
        <a:lstStyle/>
        <a:p>
          <a:endParaRPr lang="en-NZ"/>
        </a:p>
      </dgm:t>
    </dgm:pt>
    <dgm:pt modelId="{B6FC0A0B-ABB9-4DFA-8C41-018B4C84CC83}" type="parTrans" cxnId="{1D407F4F-A296-4BCE-9E9A-E45F59E020F6}">
      <dgm:prSet/>
      <dgm:spPr/>
      <dgm:t>
        <a:bodyPr/>
        <a:lstStyle/>
        <a:p>
          <a:endParaRPr lang="en-NZ"/>
        </a:p>
      </dgm:t>
    </dgm:pt>
    <dgm:pt modelId="{AFEBB445-66EE-4B20-9A3A-BB3012F5ED5E}" type="sibTrans" cxnId="{1D407F4F-A296-4BCE-9E9A-E45F59E020F6}">
      <dgm:prSet/>
      <dgm:spPr/>
      <dgm:t>
        <a:bodyPr/>
        <a:lstStyle/>
        <a:p>
          <a:endParaRPr lang="en-NZ"/>
        </a:p>
      </dgm:t>
    </dgm:pt>
    <dgm:pt modelId="{8B441AA8-DF59-43A8-A97F-AC30D2C664D4}">
      <dgm:prSet phldrT="[Text]" phldr="1"/>
      <dgm:spPr/>
      <dgm:t>
        <a:bodyPr/>
        <a:lstStyle/>
        <a:p>
          <a:endParaRPr lang="en-NZ"/>
        </a:p>
      </dgm:t>
    </dgm:pt>
    <dgm:pt modelId="{3D485B61-3C1F-4AEB-9F84-C31917CDC2E4}" type="parTrans" cxnId="{1AC7F02E-DFEB-45A7-B307-FA22BFE792E9}">
      <dgm:prSet/>
      <dgm:spPr/>
      <dgm:t>
        <a:bodyPr/>
        <a:lstStyle/>
        <a:p>
          <a:endParaRPr lang="en-NZ"/>
        </a:p>
      </dgm:t>
    </dgm:pt>
    <dgm:pt modelId="{B1591F6A-8E19-4257-8D4A-76FAFB0B3006}" type="sibTrans" cxnId="{1AC7F02E-DFEB-45A7-B307-FA22BFE792E9}">
      <dgm:prSet/>
      <dgm:spPr/>
      <dgm:t>
        <a:bodyPr/>
        <a:lstStyle/>
        <a:p>
          <a:endParaRPr lang="en-NZ"/>
        </a:p>
      </dgm:t>
    </dgm:pt>
    <dgm:pt modelId="{A3974BDD-5343-48C8-BE37-BE30BFE9D115}">
      <dgm:prSet phldrT="[Text]" phldr="1"/>
      <dgm:spPr/>
      <dgm:t>
        <a:bodyPr/>
        <a:lstStyle/>
        <a:p>
          <a:endParaRPr lang="en-NZ"/>
        </a:p>
      </dgm:t>
    </dgm:pt>
    <dgm:pt modelId="{3941F05A-2F38-47CE-820E-998AC022761F}" type="parTrans" cxnId="{00B34418-D932-4AA0-8B56-4DE66A40D2AE}">
      <dgm:prSet/>
      <dgm:spPr/>
      <dgm:t>
        <a:bodyPr/>
        <a:lstStyle/>
        <a:p>
          <a:endParaRPr lang="en-NZ"/>
        </a:p>
      </dgm:t>
    </dgm:pt>
    <dgm:pt modelId="{22CF9FB9-E903-4A69-B1BA-51C7247634E0}" type="sibTrans" cxnId="{00B34418-D932-4AA0-8B56-4DE66A40D2AE}">
      <dgm:prSet/>
      <dgm:spPr/>
      <dgm:t>
        <a:bodyPr/>
        <a:lstStyle/>
        <a:p>
          <a:endParaRPr lang="en-NZ"/>
        </a:p>
      </dgm:t>
    </dgm:pt>
    <dgm:pt modelId="{6CAB2B72-D409-4B1A-A55D-E00733746A36}">
      <dgm:prSet phldrT="[Text]" phldr="1"/>
      <dgm:spPr/>
      <dgm:t>
        <a:bodyPr/>
        <a:lstStyle/>
        <a:p>
          <a:endParaRPr lang="en-NZ"/>
        </a:p>
      </dgm:t>
    </dgm:pt>
    <dgm:pt modelId="{4A4BD832-489A-419D-A0AB-567E2B4E4402}" type="parTrans" cxnId="{D65BDEAD-7B40-48F3-9F04-7E8BD3C93CD6}">
      <dgm:prSet/>
      <dgm:spPr/>
      <dgm:t>
        <a:bodyPr/>
        <a:lstStyle/>
        <a:p>
          <a:endParaRPr lang="en-NZ"/>
        </a:p>
      </dgm:t>
    </dgm:pt>
    <dgm:pt modelId="{9218719E-B030-41A1-A902-0FA0F92513A2}" type="sibTrans" cxnId="{D65BDEAD-7B40-48F3-9F04-7E8BD3C93CD6}">
      <dgm:prSet/>
      <dgm:spPr/>
      <dgm:t>
        <a:bodyPr/>
        <a:lstStyle/>
        <a:p>
          <a:endParaRPr lang="en-NZ"/>
        </a:p>
      </dgm:t>
    </dgm:pt>
    <dgm:pt modelId="{3BD2F842-DCB9-4903-8554-AA1AC76EBFEF}">
      <dgm:prSet/>
      <dgm:spPr/>
      <dgm:t>
        <a:bodyPr/>
        <a:lstStyle/>
        <a:p>
          <a:r>
            <a:rPr lang="en-NZ" dirty="0"/>
            <a:t>List compiled by Brennan Panzarella and Takitumu Conservation Trust, native specialist</a:t>
          </a:r>
        </a:p>
      </dgm:t>
    </dgm:pt>
    <dgm:pt modelId="{A7C3181F-0CEC-4D38-ACD9-8E5FE198C81C}" type="parTrans" cxnId="{0E076464-904C-4AD5-AC14-21F9DF07FA10}">
      <dgm:prSet/>
      <dgm:spPr/>
      <dgm:t>
        <a:bodyPr/>
        <a:lstStyle/>
        <a:p>
          <a:endParaRPr lang="en-NZ"/>
        </a:p>
      </dgm:t>
    </dgm:pt>
    <dgm:pt modelId="{1A5240F2-6521-4557-ACCA-DCDA046B40DB}" type="sibTrans" cxnId="{0E076464-904C-4AD5-AC14-21F9DF07FA10}">
      <dgm:prSet/>
      <dgm:spPr/>
      <dgm:t>
        <a:bodyPr/>
        <a:lstStyle/>
        <a:p>
          <a:endParaRPr lang="en-NZ"/>
        </a:p>
      </dgm:t>
    </dgm:pt>
    <dgm:pt modelId="{EEED95BB-9984-42B4-BEC4-AD3971FC9EE9}">
      <dgm:prSet/>
      <dgm:spPr/>
      <dgm:t>
        <a:bodyPr/>
        <a:lstStyle/>
        <a:p>
          <a:endParaRPr lang="en-NZ" dirty="0"/>
        </a:p>
      </dgm:t>
    </dgm:pt>
    <dgm:pt modelId="{A353BA11-5C94-4C4E-88B0-674B9FC55523}" type="parTrans" cxnId="{992C4359-8D2F-466A-B45E-65D4838173DF}">
      <dgm:prSet/>
      <dgm:spPr/>
      <dgm:t>
        <a:bodyPr/>
        <a:lstStyle/>
        <a:p>
          <a:endParaRPr lang="en-NZ"/>
        </a:p>
      </dgm:t>
    </dgm:pt>
    <dgm:pt modelId="{C07BD44C-F7C6-4C5C-954C-B64876FBFB11}" type="sibTrans" cxnId="{992C4359-8D2F-466A-B45E-65D4838173DF}">
      <dgm:prSet/>
      <dgm:spPr/>
      <dgm:t>
        <a:bodyPr/>
        <a:lstStyle/>
        <a:p>
          <a:endParaRPr lang="en-NZ"/>
        </a:p>
      </dgm:t>
    </dgm:pt>
    <dgm:pt modelId="{8544BD45-D94C-48FA-89C2-EFE4B7A43E1D}" type="pres">
      <dgm:prSet presAssocID="{562EF9F6-182C-4C3C-B492-1804F3C8CE58}" presName="Name0" presStyleCnt="0">
        <dgm:presLayoutVars>
          <dgm:dir/>
          <dgm:animLvl val="lvl"/>
          <dgm:resizeHandles val="exact"/>
        </dgm:presLayoutVars>
      </dgm:prSet>
      <dgm:spPr/>
    </dgm:pt>
    <dgm:pt modelId="{8951AE1E-4D05-4115-A10D-C15074F6CCF6}" type="pres">
      <dgm:prSet presAssocID="{D9F11ED1-67A4-46AF-ACE2-0B9DF50251DC}" presName="composite" presStyleCnt="0"/>
      <dgm:spPr/>
    </dgm:pt>
    <dgm:pt modelId="{E7E546CF-609E-4CFD-A8FF-57F462575FED}" type="pres">
      <dgm:prSet presAssocID="{D9F11ED1-67A4-46AF-ACE2-0B9DF50251DC}" presName="parTx" presStyleLbl="alignNode1" presStyleIdx="0" presStyleCnt="5">
        <dgm:presLayoutVars>
          <dgm:chMax val="0"/>
          <dgm:chPref val="0"/>
          <dgm:bulletEnabled val="1"/>
        </dgm:presLayoutVars>
      </dgm:prSet>
      <dgm:spPr/>
    </dgm:pt>
    <dgm:pt modelId="{891FA419-4315-417D-AF62-E7C10985AA8A}" type="pres">
      <dgm:prSet presAssocID="{D9F11ED1-67A4-46AF-ACE2-0B9DF50251DC}" presName="desTx" presStyleLbl="alignAccFollowNode1" presStyleIdx="0" presStyleCnt="5">
        <dgm:presLayoutVars>
          <dgm:bulletEnabled val="1"/>
        </dgm:presLayoutVars>
      </dgm:prSet>
      <dgm:spPr/>
    </dgm:pt>
    <dgm:pt modelId="{1987C110-0690-4F97-9752-F53B73668BFA}" type="pres">
      <dgm:prSet presAssocID="{EF1E3B9D-A544-46F0-88A1-05314D22ABB3}" presName="space" presStyleCnt="0"/>
      <dgm:spPr/>
    </dgm:pt>
    <dgm:pt modelId="{46A10B01-B6A3-494F-B7F7-C0AD4DB77C88}" type="pres">
      <dgm:prSet presAssocID="{3BD2F842-DCB9-4903-8554-AA1AC76EBFEF}" presName="composite" presStyleCnt="0"/>
      <dgm:spPr/>
    </dgm:pt>
    <dgm:pt modelId="{9FD8E823-D39F-488D-B31E-C577A2053608}" type="pres">
      <dgm:prSet presAssocID="{3BD2F842-DCB9-4903-8554-AA1AC76EBFEF}" presName="parTx" presStyleLbl="alignNode1" presStyleIdx="1" presStyleCnt="5">
        <dgm:presLayoutVars>
          <dgm:chMax val="0"/>
          <dgm:chPref val="0"/>
          <dgm:bulletEnabled val="1"/>
        </dgm:presLayoutVars>
      </dgm:prSet>
      <dgm:spPr/>
    </dgm:pt>
    <dgm:pt modelId="{C685D276-2D5B-442A-8257-0A3929EDB472}" type="pres">
      <dgm:prSet presAssocID="{3BD2F842-DCB9-4903-8554-AA1AC76EBFEF}" presName="desTx" presStyleLbl="alignAccFollowNode1" presStyleIdx="1" presStyleCnt="5">
        <dgm:presLayoutVars>
          <dgm:bulletEnabled val="1"/>
        </dgm:presLayoutVars>
      </dgm:prSet>
      <dgm:spPr/>
    </dgm:pt>
    <dgm:pt modelId="{ADC033C4-97E0-4FFB-827F-75EDA9559386}" type="pres">
      <dgm:prSet presAssocID="{1A5240F2-6521-4557-ACCA-DCDA046B40DB}" presName="space" presStyleCnt="0"/>
      <dgm:spPr/>
    </dgm:pt>
    <dgm:pt modelId="{558BC015-2B57-4911-860B-0B9D7F563751}" type="pres">
      <dgm:prSet presAssocID="{EEED95BB-9984-42B4-BEC4-AD3971FC9EE9}" presName="composite" presStyleCnt="0"/>
      <dgm:spPr/>
    </dgm:pt>
    <dgm:pt modelId="{59095EDA-2409-47A1-B294-036F2A246918}" type="pres">
      <dgm:prSet presAssocID="{EEED95BB-9984-42B4-BEC4-AD3971FC9EE9}" presName="parTx" presStyleLbl="alignNode1" presStyleIdx="2" presStyleCnt="5">
        <dgm:presLayoutVars>
          <dgm:chMax val="0"/>
          <dgm:chPref val="0"/>
          <dgm:bulletEnabled val="1"/>
        </dgm:presLayoutVars>
      </dgm:prSet>
      <dgm:spPr/>
    </dgm:pt>
    <dgm:pt modelId="{13F72843-805D-4A30-89AA-74E97459E3A6}" type="pres">
      <dgm:prSet presAssocID="{EEED95BB-9984-42B4-BEC4-AD3971FC9EE9}" presName="desTx" presStyleLbl="alignAccFollowNode1" presStyleIdx="2" presStyleCnt="5">
        <dgm:presLayoutVars>
          <dgm:bulletEnabled val="1"/>
        </dgm:presLayoutVars>
      </dgm:prSet>
      <dgm:spPr/>
    </dgm:pt>
    <dgm:pt modelId="{FDB9891F-88AD-457E-8FE0-4F500BF1B2DB}" type="pres">
      <dgm:prSet presAssocID="{C07BD44C-F7C6-4C5C-954C-B64876FBFB11}" presName="space" presStyleCnt="0"/>
      <dgm:spPr/>
    </dgm:pt>
    <dgm:pt modelId="{17BBCC5A-0187-4CF8-8BC6-D702C7B4E035}" type="pres">
      <dgm:prSet presAssocID="{31719223-0AEF-4872-9710-5A30EE05BDB2}" presName="composite" presStyleCnt="0"/>
      <dgm:spPr/>
    </dgm:pt>
    <dgm:pt modelId="{98D87DAD-B77B-4965-B001-F6CF6D8D8A5A}" type="pres">
      <dgm:prSet presAssocID="{31719223-0AEF-4872-9710-5A30EE05BDB2}" presName="parTx" presStyleLbl="alignNode1" presStyleIdx="3" presStyleCnt="5">
        <dgm:presLayoutVars>
          <dgm:chMax val="0"/>
          <dgm:chPref val="0"/>
          <dgm:bulletEnabled val="1"/>
        </dgm:presLayoutVars>
      </dgm:prSet>
      <dgm:spPr/>
    </dgm:pt>
    <dgm:pt modelId="{AE6A04DE-797D-40B0-BDB8-BB366199F86A}" type="pres">
      <dgm:prSet presAssocID="{31719223-0AEF-4872-9710-5A30EE05BDB2}" presName="desTx" presStyleLbl="alignAccFollowNode1" presStyleIdx="3" presStyleCnt="5">
        <dgm:presLayoutVars>
          <dgm:bulletEnabled val="1"/>
        </dgm:presLayoutVars>
      </dgm:prSet>
      <dgm:spPr/>
    </dgm:pt>
    <dgm:pt modelId="{63A711DD-27D8-4942-BE34-2AC2BFF0DEF3}" type="pres">
      <dgm:prSet presAssocID="{DCE41248-65E0-4358-A358-0F62DA7714AF}" presName="space" presStyleCnt="0"/>
      <dgm:spPr/>
    </dgm:pt>
    <dgm:pt modelId="{CC7AC6FD-AF4D-4B25-B673-B164BEABA8F0}" type="pres">
      <dgm:prSet presAssocID="{8B441AA8-DF59-43A8-A97F-AC30D2C664D4}" presName="composite" presStyleCnt="0"/>
      <dgm:spPr/>
    </dgm:pt>
    <dgm:pt modelId="{8D0D1F4B-0BF2-4931-9C0F-690AEAEF8B94}" type="pres">
      <dgm:prSet presAssocID="{8B441AA8-DF59-43A8-A97F-AC30D2C664D4}" presName="parTx" presStyleLbl="alignNode1" presStyleIdx="4" presStyleCnt="5">
        <dgm:presLayoutVars>
          <dgm:chMax val="0"/>
          <dgm:chPref val="0"/>
          <dgm:bulletEnabled val="1"/>
        </dgm:presLayoutVars>
      </dgm:prSet>
      <dgm:spPr/>
    </dgm:pt>
    <dgm:pt modelId="{40701B17-DEF0-4193-A7CE-278652B8B857}" type="pres">
      <dgm:prSet presAssocID="{8B441AA8-DF59-43A8-A97F-AC30D2C664D4}" presName="desTx" presStyleLbl="alignAccFollowNode1" presStyleIdx="4" presStyleCnt="5">
        <dgm:presLayoutVars>
          <dgm:bulletEnabled val="1"/>
        </dgm:presLayoutVars>
      </dgm:prSet>
      <dgm:spPr/>
    </dgm:pt>
  </dgm:ptLst>
  <dgm:cxnLst>
    <dgm:cxn modelId="{E2E70A10-F1BE-4532-93E0-F012FB3031A0}" type="presOf" srcId="{8B441AA8-DF59-43A8-A97F-AC30D2C664D4}" destId="{8D0D1F4B-0BF2-4931-9C0F-690AEAEF8B94}" srcOrd="0" destOrd="0" presId="urn:microsoft.com/office/officeart/2005/8/layout/hList1"/>
    <dgm:cxn modelId="{00B34418-D932-4AA0-8B56-4DE66A40D2AE}" srcId="{8B441AA8-DF59-43A8-A97F-AC30D2C664D4}" destId="{A3974BDD-5343-48C8-BE37-BE30BFE9D115}" srcOrd="0" destOrd="0" parTransId="{3941F05A-2F38-47CE-820E-998AC022761F}" sibTransId="{22CF9FB9-E903-4A69-B1BA-51C7247634E0}"/>
    <dgm:cxn modelId="{26B90227-5083-4C0F-A3C1-5DC10E114240}" srcId="{D9F11ED1-67A4-46AF-ACE2-0B9DF50251DC}" destId="{D97E3535-18D2-47BE-800B-4818C60DBCA7}" srcOrd="1" destOrd="0" parTransId="{EB07AD8A-844A-4530-A7CA-77450AE20139}" sibTransId="{5B4F08F9-387E-4A72-8C57-89662B11D33B}"/>
    <dgm:cxn modelId="{DD8D162E-BBCC-4A7A-A02A-9B45E74D8842}" type="presOf" srcId="{B797232F-1199-4A91-8674-3645F91986C3}" destId="{891FA419-4315-417D-AF62-E7C10985AA8A}" srcOrd="0" destOrd="0" presId="urn:microsoft.com/office/officeart/2005/8/layout/hList1"/>
    <dgm:cxn modelId="{1AC7F02E-DFEB-45A7-B307-FA22BFE792E9}" srcId="{562EF9F6-182C-4C3C-B492-1804F3C8CE58}" destId="{8B441AA8-DF59-43A8-A97F-AC30D2C664D4}" srcOrd="4" destOrd="0" parTransId="{3D485B61-3C1F-4AEB-9F84-C31917CDC2E4}" sibTransId="{B1591F6A-8E19-4257-8D4A-76FAFB0B3006}"/>
    <dgm:cxn modelId="{0E076464-904C-4AD5-AC14-21F9DF07FA10}" srcId="{562EF9F6-182C-4C3C-B492-1804F3C8CE58}" destId="{3BD2F842-DCB9-4903-8554-AA1AC76EBFEF}" srcOrd="1" destOrd="0" parTransId="{A7C3181F-0CEC-4D38-ACD9-8E5FE198C81C}" sibTransId="{1A5240F2-6521-4557-ACCA-DCDA046B40DB}"/>
    <dgm:cxn modelId="{EB646845-D9EC-47AB-BBDE-8F56A51603F8}" type="presOf" srcId="{6CAB2B72-D409-4B1A-A55D-E00733746A36}" destId="{40701B17-DEF0-4193-A7CE-278652B8B857}" srcOrd="0" destOrd="1" presId="urn:microsoft.com/office/officeart/2005/8/layout/hList1"/>
    <dgm:cxn modelId="{1D407F4F-A296-4BCE-9E9A-E45F59E020F6}" srcId="{31719223-0AEF-4872-9710-5A30EE05BDB2}" destId="{21E12D09-CE0C-4EAB-B938-842394EB9E03}" srcOrd="1" destOrd="0" parTransId="{B6FC0A0B-ABB9-4DFA-8C41-018B4C84CC83}" sibTransId="{AFEBB445-66EE-4B20-9A3A-BB3012F5ED5E}"/>
    <dgm:cxn modelId="{EF67EC4F-FFA8-448C-BC47-4AF8B4800573}" srcId="{D9F11ED1-67A4-46AF-ACE2-0B9DF50251DC}" destId="{B797232F-1199-4A91-8674-3645F91986C3}" srcOrd="0" destOrd="0" parTransId="{AF747F25-1828-493A-A1E2-55342BE5482F}" sibTransId="{E6298979-D3EB-46D9-BD8C-B3F466BD2EA1}"/>
    <dgm:cxn modelId="{8F9FA351-5249-44CD-92DB-2823F34DB6F7}" type="presOf" srcId="{3BD2F842-DCB9-4903-8554-AA1AC76EBFEF}" destId="{9FD8E823-D39F-488D-B31E-C577A2053608}" srcOrd="0" destOrd="0" presId="urn:microsoft.com/office/officeart/2005/8/layout/hList1"/>
    <dgm:cxn modelId="{992C4359-8D2F-466A-B45E-65D4838173DF}" srcId="{562EF9F6-182C-4C3C-B492-1804F3C8CE58}" destId="{EEED95BB-9984-42B4-BEC4-AD3971FC9EE9}" srcOrd="2" destOrd="0" parTransId="{A353BA11-5C94-4C4E-88B0-674B9FC55523}" sibTransId="{C07BD44C-F7C6-4C5C-954C-B64876FBFB11}"/>
    <dgm:cxn modelId="{5129A959-47F9-4DFD-925C-67A845515E9B}" srcId="{562EF9F6-182C-4C3C-B492-1804F3C8CE58}" destId="{31719223-0AEF-4872-9710-5A30EE05BDB2}" srcOrd="3" destOrd="0" parTransId="{5A76B14A-A13E-447A-B5D2-4D0A72D7E4A5}" sibTransId="{DCE41248-65E0-4358-A358-0F62DA7714AF}"/>
    <dgm:cxn modelId="{7DF0067A-1740-45A9-AACA-19952F012EE2}" type="presOf" srcId="{D9F11ED1-67A4-46AF-ACE2-0B9DF50251DC}" destId="{E7E546CF-609E-4CFD-A8FF-57F462575FED}" srcOrd="0" destOrd="0" presId="urn:microsoft.com/office/officeart/2005/8/layout/hList1"/>
    <dgm:cxn modelId="{B19B2A7F-F704-4217-94BB-3A6A4153442C}" type="presOf" srcId="{D97E3535-18D2-47BE-800B-4818C60DBCA7}" destId="{891FA419-4315-417D-AF62-E7C10985AA8A}" srcOrd="0" destOrd="1" presId="urn:microsoft.com/office/officeart/2005/8/layout/hList1"/>
    <dgm:cxn modelId="{2D146DA7-3E9B-4C5E-88E3-978185D43304}" srcId="{31719223-0AEF-4872-9710-5A30EE05BDB2}" destId="{5F3FF4D1-9AD9-49A5-AD30-24CD1BBD4A8C}" srcOrd="0" destOrd="0" parTransId="{6EDD04BF-71FA-4AB7-AEF8-1444B3CC4C2B}" sibTransId="{E5E5CB28-70E8-4B4F-B1B8-1EF1AEBE6EEA}"/>
    <dgm:cxn modelId="{D65BDEAD-7B40-48F3-9F04-7E8BD3C93CD6}" srcId="{8B441AA8-DF59-43A8-A97F-AC30D2C664D4}" destId="{6CAB2B72-D409-4B1A-A55D-E00733746A36}" srcOrd="1" destOrd="0" parTransId="{4A4BD832-489A-419D-A0AB-567E2B4E4402}" sibTransId="{9218719E-B030-41A1-A902-0FA0F92513A2}"/>
    <dgm:cxn modelId="{927FDFB1-61BB-49B7-A2E0-147E7BD24801}" type="presOf" srcId="{EEED95BB-9984-42B4-BEC4-AD3971FC9EE9}" destId="{59095EDA-2409-47A1-B294-036F2A246918}" srcOrd="0" destOrd="0" presId="urn:microsoft.com/office/officeart/2005/8/layout/hList1"/>
    <dgm:cxn modelId="{276C51C3-7537-4D7A-8263-2EF236A4DC1E}" srcId="{562EF9F6-182C-4C3C-B492-1804F3C8CE58}" destId="{D9F11ED1-67A4-46AF-ACE2-0B9DF50251DC}" srcOrd="0" destOrd="0" parTransId="{2DA21890-A565-4E12-83AC-8779ADD0AB55}" sibTransId="{EF1E3B9D-A544-46F0-88A1-05314D22ABB3}"/>
    <dgm:cxn modelId="{F058FED0-AF8E-4A63-BFDC-65B142D10A7C}" type="presOf" srcId="{31719223-0AEF-4872-9710-5A30EE05BDB2}" destId="{98D87DAD-B77B-4965-B001-F6CF6D8D8A5A}" srcOrd="0" destOrd="0" presId="urn:microsoft.com/office/officeart/2005/8/layout/hList1"/>
    <dgm:cxn modelId="{019C21D8-2C97-45DA-8836-1341B9B139BB}" type="presOf" srcId="{562EF9F6-182C-4C3C-B492-1804F3C8CE58}" destId="{8544BD45-D94C-48FA-89C2-EFE4B7A43E1D}" srcOrd="0" destOrd="0" presId="urn:microsoft.com/office/officeart/2005/8/layout/hList1"/>
    <dgm:cxn modelId="{18ECEEDC-020E-4FDF-B0D0-648483E85356}" type="presOf" srcId="{5F3FF4D1-9AD9-49A5-AD30-24CD1BBD4A8C}" destId="{AE6A04DE-797D-40B0-BDB8-BB366199F86A}" srcOrd="0" destOrd="0" presId="urn:microsoft.com/office/officeart/2005/8/layout/hList1"/>
    <dgm:cxn modelId="{4DA45FF0-1197-45EC-BDAE-D863B3B3C5EF}" type="presOf" srcId="{21E12D09-CE0C-4EAB-B938-842394EB9E03}" destId="{AE6A04DE-797D-40B0-BDB8-BB366199F86A}" srcOrd="0" destOrd="1" presId="urn:microsoft.com/office/officeart/2005/8/layout/hList1"/>
    <dgm:cxn modelId="{42F7FAF7-44FA-4EB4-A3C1-6FDA0D33A669}" type="presOf" srcId="{A3974BDD-5343-48C8-BE37-BE30BFE9D115}" destId="{40701B17-DEF0-4193-A7CE-278652B8B857}" srcOrd="0" destOrd="0" presId="urn:microsoft.com/office/officeart/2005/8/layout/hList1"/>
    <dgm:cxn modelId="{1D0500C4-5D0F-49E6-BF98-ABD3612B99ED}" type="presParOf" srcId="{8544BD45-D94C-48FA-89C2-EFE4B7A43E1D}" destId="{8951AE1E-4D05-4115-A10D-C15074F6CCF6}" srcOrd="0" destOrd="0" presId="urn:microsoft.com/office/officeart/2005/8/layout/hList1"/>
    <dgm:cxn modelId="{998A486D-4D69-4EC8-8FEB-6B761AB7DD7B}" type="presParOf" srcId="{8951AE1E-4D05-4115-A10D-C15074F6CCF6}" destId="{E7E546CF-609E-4CFD-A8FF-57F462575FED}" srcOrd="0" destOrd="0" presId="urn:microsoft.com/office/officeart/2005/8/layout/hList1"/>
    <dgm:cxn modelId="{0BE77FE6-938B-4BF0-9F16-D9BA1441B86C}" type="presParOf" srcId="{8951AE1E-4D05-4115-A10D-C15074F6CCF6}" destId="{891FA419-4315-417D-AF62-E7C10985AA8A}" srcOrd="1" destOrd="0" presId="urn:microsoft.com/office/officeart/2005/8/layout/hList1"/>
    <dgm:cxn modelId="{F829A327-B62C-41DD-8F42-CB5B06115349}" type="presParOf" srcId="{8544BD45-D94C-48FA-89C2-EFE4B7A43E1D}" destId="{1987C110-0690-4F97-9752-F53B73668BFA}" srcOrd="1" destOrd="0" presId="urn:microsoft.com/office/officeart/2005/8/layout/hList1"/>
    <dgm:cxn modelId="{DF60B3CB-7349-4C4F-9AEE-F81E6A69C95B}" type="presParOf" srcId="{8544BD45-D94C-48FA-89C2-EFE4B7A43E1D}" destId="{46A10B01-B6A3-494F-B7F7-C0AD4DB77C88}" srcOrd="2" destOrd="0" presId="urn:microsoft.com/office/officeart/2005/8/layout/hList1"/>
    <dgm:cxn modelId="{5328BF2A-CEAB-4AB4-A477-39DE061C6A20}" type="presParOf" srcId="{46A10B01-B6A3-494F-B7F7-C0AD4DB77C88}" destId="{9FD8E823-D39F-488D-B31E-C577A2053608}" srcOrd="0" destOrd="0" presId="urn:microsoft.com/office/officeart/2005/8/layout/hList1"/>
    <dgm:cxn modelId="{87EE9910-18A0-482B-B8EB-69D4D22B93BA}" type="presParOf" srcId="{46A10B01-B6A3-494F-B7F7-C0AD4DB77C88}" destId="{C685D276-2D5B-442A-8257-0A3929EDB472}" srcOrd="1" destOrd="0" presId="urn:microsoft.com/office/officeart/2005/8/layout/hList1"/>
    <dgm:cxn modelId="{14BBE960-4DAA-4414-8E04-1F68781B5DCC}" type="presParOf" srcId="{8544BD45-D94C-48FA-89C2-EFE4B7A43E1D}" destId="{ADC033C4-97E0-4FFB-827F-75EDA9559386}" srcOrd="3" destOrd="0" presId="urn:microsoft.com/office/officeart/2005/8/layout/hList1"/>
    <dgm:cxn modelId="{BDE2C19E-A526-4DBA-A26D-8533259ED72E}" type="presParOf" srcId="{8544BD45-D94C-48FA-89C2-EFE4B7A43E1D}" destId="{558BC015-2B57-4911-860B-0B9D7F563751}" srcOrd="4" destOrd="0" presId="urn:microsoft.com/office/officeart/2005/8/layout/hList1"/>
    <dgm:cxn modelId="{DEF3025F-759C-4EAA-BC45-21FE2ED633E5}" type="presParOf" srcId="{558BC015-2B57-4911-860B-0B9D7F563751}" destId="{59095EDA-2409-47A1-B294-036F2A246918}" srcOrd="0" destOrd="0" presId="urn:microsoft.com/office/officeart/2005/8/layout/hList1"/>
    <dgm:cxn modelId="{D07781A5-9A21-4CC4-B10F-E1205CEA0A4C}" type="presParOf" srcId="{558BC015-2B57-4911-860B-0B9D7F563751}" destId="{13F72843-805D-4A30-89AA-74E97459E3A6}" srcOrd="1" destOrd="0" presId="urn:microsoft.com/office/officeart/2005/8/layout/hList1"/>
    <dgm:cxn modelId="{1A460E16-9642-4E06-8B35-C6ABF3E05905}" type="presParOf" srcId="{8544BD45-D94C-48FA-89C2-EFE4B7A43E1D}" destId="{FDB9891F-88AD-457E-8FE0-4F500BF1B2DB}" srcOrd="5" destOrd="0" presId="urn:microsoft.com/office/officeart/2005/8/layout/hList1"/>
    <dgm:cxn modelId="{8C1D42A2-FD43-4A77-B913-45A855ECAFC0}" type="presParOf" srcId="{8544BD45-D94C-48FA-89C2-EFE4B7A43E1D}" destId="{17BBCC5A-0187-4CF8-8BC6-D702C7B4E035}" srcOrd="6" destOrd="0" presId="urn:microsoft.com/office/officeart/2005/8/layout/hList1"/>
    <dgm:cxn modelId="{432E2635-AA8B-418B-8489-4EA173B5DCEE}" type="presParOf" srcId="{17BBCC5A-0187-4CF8-8BC6-D702C7B4E035}" destId="{98D87DAD-B77B-4965-B001-F6CF6D8D8A5A}" srcOrd="0" destOrd="0" presId="urn:microsoft.com/office/officeart/2005/8/layout/hList1"/>
    <dgm:cxn modelId="{BD9F4452-B1B9-487E-970B-910E04794CA0}" type="presParOf" srcId="{17BBCC5A-0187-4CF8-8BC6-D702C7B4E035}" destId="{AE6A04DE-797D-40B0-BDB8-BB366199F86A}" srcOrd="1" destOrd="0" presId="urn:microsoft.com/office/officeart/2005/8/layout/hList1"/>
    <dgm:cxn modelId="{5A1B79EA-54F4-4463-8043-887459DA5A03}" type="presParOf" srcId="{8544BD45-D94C-48FA-89C2-EFE4B7A43E1D}" destId="{63A711DD-27D8-4942-BE34-2AC2BFF0DEF3}" srcOrd="7" destOrd="0" presId="urn:microsoft.com/office/officeart/2005/8/layout/hList1"/>
    <dgm:cxn modelId="{B3CE0794-1AD1-4F98-9328-EBA89F1DD28D}" type="presParOf" srcId="{8544BD45-D94C-48FA-89C2-EFE4B7A43E1D}" destId="{CC7AC6FD-AF4D-4B25-B673-B164BEABA8F0}" srcOrd="8" destOrd="0" presId="urn:microsoft.com/office/officeart/2005/8/layout/hList1"/>
    <dgm:cxn modelId="{C82AB13C-4C75-4455-A839-AF5EC25193BE}" type="presParOf" srcId="{CC7AC6FD-AF4D-4B25-B673-B164BEABA8F0}" destId="{8D0D1F4B-0BF2-4931-9C0F-690AEAEF8B94}" srcOrd="0" destOrd="0" presId="urn:microsoft.com/office/officeart/2005/8/layout/hList1"/>
    <dgm:cxn modelId="{6BBA3FF1-F2DF-465E-A327-9BC121F87D33}" type="presParOf" srcId="{CC7AC6FD-AF4D-4B25-B673-B164BEABA8F0}" destId="{40701B17-DEF0-4193-A7CE-278652B8B85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E546CF-609E-4CFD-A8FF-57F462575FED}">
      <dsp:nvSpPr>
        <dsp:cNvPr id="0" name=""/>
        <dsp:cNvSpPr/>
      </dsp:nvSpPr>
      <dsp:spPr>
        <a:xfrm>
          <a:off x="4929" y="1896542"/>
          <a:ext cx="1889521" cy="71465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endParaRPr lang="en-NZ" sz="1100" kern="1200" dirty="0"/>
        </a:p>
      </dsp:txBody>
      <dsp:txXfrm>
        <a:off x="4929" y="1896542"/>
        <a:ext cx="1889521" cy="714651"/>
      </dsp:txXfrm>
    </dsp:sp>
    <dsp:sp modelId="{891FA419-4315-417D-AF62-E7C10985AA8A}">
      <dsp:nvSpPr>
        <dsp:cNvPr id="0" name=""/>
        <dsp:cNvSpPr/>
      </dsp:nvSpPr>
      <dsp:spPr>
        <a:xfrm>
          <a:off x="4929" y="2611193"/>
          <a:ext cx="1889521" cy="4831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endParaRPr lang="en-NZ" sz="1100" kern="1200" dirty="0"/>
        </a:p>
        <a:p>
          <a:pPr marL="57150" lvl="1" indent="-57150" algn="l" defTabSz="488950">
            <a:lnSpc>
              <a:spcPct val="90000"/>
            </a:lnSpc>
            <a:spcBef>
              <a:spcPct val="0"/>
            </a:spcBef>
            <a:spcAft>
              <a:spcPct val="15000"/>
            </a:spcAft>
            <a:buChar char="•"/>
          </a:pPr>
          <a:endParaRPr lang="en-NZ" sz="1100" kern="1200" dirty="0"/>
        </a:p>
      </dsp:txBody>
      <dsp:txXfrm>
        <a:off x="4929" y="2611193"/>
        <a:ext cx="1889521" cy="483120"/>
      </dsp:txXfrm>
    </dsp:sp>
    <dsp:sp modelId="{9FD8E823-D39F-488D-B31E-C577A2053608}">
      <dsp:nvSpPr>
        <dsp:cNvPr id="0" name=""/>
        <dsp:cNvSpPr/>
      </dsp:nvSpPr>
      <dsp:spPr>
        <a:xfrm>
          <a:off x="2158984" y="1896542"/>
          <a:ext cx="1889521" cy="71465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r>
            <a:rPr lang="en-NZ" sz="1100" kern="1200" dirty="0"/>
            <a:t>List compiled by Brennan Panzarella and Takitumu Conservation Trust, native specialist</a:t>
          </a:r>
        </a:p>
      </dsp:txBody>
      <dsp:txXfrm>
        <a:off x="2158984" y="1896542"/>
        <a:ext cx="1889521" cy="714651"/>
      </dsp:txXfrm>
    </dsp:sp>
    <dsp:sp modelId="{C685D276-2D5B-442A-8257-0A3929EDB472}">
      <dsp:nvSpPr>
        <dsp:cNvPr id="0" name=""/>
        <dsp:cNvSpPr/>
      </dsp:nvSpPr>
      <dsp:spPr>
        <a:xfrm>
          <a:off x="2158984" y="2611193"/>
          <a:ext cx="1889521" cy="4831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095EDA-2409-47A1-B294-036F2A246918}">
      <dsp:nvSpPr>
        <dsp:cNvPr id="0" name=""/>
        <dsp:cNvSpPr/>
      </dsp:nvSpPr>
      <dsp:spPr>
        <a:xfrm>
          <a:off x="4313039" y="1896542"/>
          <a:ext cx="1889521" cy="71465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endParaRPr lang="en-NZ" sz="1100" kern="1200" dirty="0"/>
        </a:p>
      </dsp:txBody>
      <dsp:txXfrm>
        <a:off x="4313039" y="1896542"/>
        <a:ext cx="1889521" cy="714651"/>
      </dsp:txXfrm>
    </dsp:sp>
    <dsp:sp modelId="{13F72843-805D-4A30-89AA-74E97459E3A6}">
      <dsp:nvSpPr>
        <dsp:cNvPr id="0" name=""/>
        <dsp:cNvSpPr/>
      </dsp:nvSpPr>
      <dsp:spPr>
        <a:xfrm>
          <a:off x="4313039" y="2611193"/>
          <a:ext cx="1889521" cy="4831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D87DAD-B77B-4965-B001-F6CF6D8D8A5A}">
      <dsp:nvSpPr>
        <dsp:cNvPr id="0" name=""/>
        <dsp:cNvSpPr/>
      </dsp:nvSpPr>
      <dsp:spPr>
        <a:xfrm>
          <a:off x="6467094" y="1896542"/>
          <a:ext cx="1889521" cy="71465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endParaRPr lang="en-NZ" sz="1100" kern="1200"/>
        </a:p>
      </dsp:txBody>
      <dsp:txXfrm>
        <a:off x="6467094" y="1896542"/>
        <a:ext cx="1889521" cy="714651"/>
      </dsp:txXfrm>
    </dsp:sp>
    <dsp:sp modelId="{AE6A04DE-797D-40B0-BDB8-BB366199F86A}">
      <dsp:nvSpPr>
        <dsp:cNvPr id="0" name=""/>
        <dsp:cNvSpPr/>
      </dsp:nvSpPr>
      <dsp:spPr>
        <a:xfrm>
          <a:off x="6467094" y="2611193"/>
          <a:ext cx="1889521" cy="4831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endParaRPr lang="en-NZ" sz="1100" kern="1200"/>
        </a:p>
        <a:p>
          <a:pPr marL="57150" lvl="1" indent="-57150" algn="l" defTabSz="488950">
            <a:lnSpc>
              <a:spcPct val="90000"/>
            </a:lnSpc>
            <a:spcBef>
              <a:spcPct val="0"/>
            </a:spcBef>
            <a:spcAft>
              <a:spcPct val="15000"/>
            </a:spcAft>
            <a:buChar char="•"/>
          </a:pPr>
          <a:endParaRPr lang="en-NZ" sz="1100" kern="1200"/>
        </a:p>
      </dsp:txBody>
      <dsp:txXfrm>
        <a:off x="6467094" y="2611193"/>
        <a:ext cx="1889521" cy="483120"/>
      </dsp:txXfrm>
    </dsp:sp>
    <dsp:sp modelId="{8D0D1F4B-0BF2-4931-9C0F-690AEAEF8B94}">
      <dsp:nvSpPr>
        <dsp:cNvPr id="0" name=""/>
        <dsp:cNvSpPr/>
      </dsp:nvSpPr>
      <dsp:spPr>
        <a:xfrm>
          <a:off x="8621148" y="1896542"/>
          <a:ext cx="1889521" cy="714651"/>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marL="0" lvl="0" indent="0" algn="ctr" defTabSz="488950">
            <a:lnSpc>
              <a:spcPct val="90000"/>
            </a:lnSpc>
            <a:spcBef>
              <a:spcPct val="0"/>
            </a:spcBef>
            <a:spcAft>
              <a:spcPct val="35000"/>
            </a:spcAft>
            <a:buNone/>
          </a:pPr>
          <a:endParaRPr lang="en-NZ" sz="1100" kern="1200"/>
        </a:p>
      </dsp:txBody>
      <dsp:txXfrm>
        <a:off x="8621148" y="1896542"/>
        <a:ext cx="1889521" cy="714651"/>
      </dsp:txXfrm>
    </dsp:sp>
    <dsp:sp modelId="{40701B17-DEF0-4193-A7CE-278652B8B857}">
      <dsp:nvSpPr>
        <dsp:cNvPr id="0" name=""/>
        <dsp:cNvSpPr/>
      </dsp:nvSpPr>
      <dsp:spPr>
        <a:xfrm>
          <a:off x="8621148" y="2611193"/>
          <a:ext cx="1889521" cy="4831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674" tIns="58674" rIns="78232" bIns="88011" numCol="1" spcCol="1270" anchor="t" anchorCtr="0">
          <a:noAutofit/>
        </a:bodyPr>
        <a:lstStyle/>
        <a:p>
          <a:pPr marL="57150" lvl="1" indent="-57150" algn="l" defTabSz="488950">
            <a:lnSpc>
              <a:spcPct val="90000"/>
            </a:lnSpc>
            <a:spcBef>
              <a:spcPct val="0"/>
            </a:spcBef>
            <a:spcAft>
              <a:spcPct val="15000"/>
            </a:spcAft>
            <a:buChar char="•"/>
          </a:pPr>
          <a:endParaRPr lang="en-NZ" sz="1100" kern="1200"/>
        </a:p>
        <a:p>
          <a:pPr marL="57150" lvl="1" indent="-57150" algn="l" defTabSz="488950">
            <a:lnSpc>
              <a:spcPct val="90000"/>
            </a:lnSpc>
            <a:spcBef>
              <a:spcPct val="0"/>
            </a:spcBef>
            <a:spcAft>
              <a:spcPct val="15000"/>
            </a:spcAft>
            <a:buChar char="•"/>
          </a:pPr>
          <a:endParaRPr lang="en-NZ" sz="1100" kern="1200"/>
        </a:p>
      </dsp:txBody>
      <dsp:txXfrm>
        <a:off x="8621148" y="2611193"/>
        <a:ext cx="1889521" cy="48312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F698D-4555-3D40-8DA5-4C8A25743A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A0F78F0-F6C2-5847-9A47-A3BA2B78D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4B0DB3-2580-E348-A962-9D72691D9ECE}"/>
              </a:ext>
            </a:extLst>
          </p:cNvPr>
          <p:cNvSpPr>
            <a:spLocks noGrp="1"/>
          </p:cNvSpPr>
          <p:nvPr>
            <p:ph type="dt" sz="half" idx="10"/>
          </p:nvPr>
        </p:nvSpPr>
        <p:spPr/>
        <p:txBody>
          <a:bodyPr/>
          <a:lstStyle/>
          <a:p>
            <a:fld id="{694D14DA-FFDB-0548-A3F0-7A2A4768E355}" type="datetimeFigureOut">
              <a:rPr lang="en-US" smtClean="0"/>
              <a:t>8/29/2022</a:t>
            </a:fld>
            <a:endParaRPr lang="en-US"/>
          </a:p>
        </p:txBody>
      </p:sp>
      <p:sp>
        <p:nvSpPr>
          <p:cNvPr id="5" name="Footer Placeholder 4">
            <a:extLst>
              <a:ext uri="{FF2B5EF4-FFF2-40B4-BE49-F238E27FC236}">
                <a16:creationId xmlns:a16="http://schemas.microsoft.com/office/drawing/2014/main" id="{0855A8CA-5B07-6845-87CC-2B5A97C89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66490-F588-D742-8F09-EA1CAE9DABA2}"/>
              </a:ext>
            </a:extLst>
          </p:cNvPr>
          <p:cNvSpPr>
            <a:spLocks noGrp="1"/>
          </p:cNvSpPr>
          <p:nvPr>
            <p:ph type="sldNum" sz="quarter" idx="12"/>
          </p:nvPr>
        </p:nvSpPr>
        <p:spPr/>
        <p:txBody>
          <a:bodyPr/>
          <a:lstStyle/>
          <a:p>
            <a:fld id="{FAC60E27-F9E9-404D-B6CF-54DFBD081AD0}" type="slidenum">
              <a:rPr lang="en-US" smtClean="0"/>
              <a:t>‹#›</a:t>
            </a:fld>
            <a:endParaRPr lang="en-US"/>
          </a:p>
        </p:txBody>
      </p:sp>
    </p:spTree>
    <p:extLst>
      <p:ext uri="{BB962C8B-B14F-4D97-AF65-F5344CB8AC3E}">
        <p14:creationId xmlns:p14="http://schemas.microsoft.com/office/powerpoint/2010/main" val="3095554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B512A-F52E-8647-8094-5471B17983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74FED0-F369-CE44-B415-2D248BB7FD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E796F2-1447-434A-BE84-DF3E69B1626D}"/>
              </a:ext>
            </a:extLst>
          </p:cNvPr>
          <p:cNvSpPr>
            <a:spLocks noGrp="1"/>
          </p:cNvSpPr>
          <p:nvPr>
            <p:ph type="dt" sz="half" idx="10"/>
          </p:nvPr>
        </p:nvSpPr>
        <p:spPr/>
        <p:txBody>
          <a:bodyPr/>
          <a:lstStyle/>
          <a:p>
            <a:fld id="{694D14DA-FFDB-0548-A3F0-7A2A4768E355}" type="datetimeFigureOut">
              <a:rPr lang="en-US" smtClean="0"/>
              <a:t>8/29/2022</a:t>
            </a:fld>
            <a:endParaRPr lang="en-US"/>
          </a:p>
        </p:txBody>
      </p:sp>
      <p:sp>
        <p:nvSpPr>
          <p:cNvPr id="5" name="Footer Placeholder 4">
            <a:extLst>
              <a:ext uri="{FF2B5EF4-FFF2-40B4-BE49-F238E27FC236}">
                <a16:creationId xmlns:a16="http://schemas.microsoft.com/office/drawing/2014/main" id="{0F0E6B16-C0E1-0B48-9B73-E48F3249A0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8E491-3A94-5846-8133-156D4F00D65E}"/>
              </a:ext>
            </a:extLst>
          </p:cNvPr>
          <p:cNvSpPr>
            <a:spLocks noGrp="1"/>
          </p:cNvSpPr>
          <p:nvPr>
            <p:ph type="sldNum" sz="quarter" idx="12"/>
          </p:nvPr>
        </p:nvSpPr>
        <p:spPr/>
        <p:txBody>
          <a:bodyPr/>
          <a:lstStyle/>
          <a:p>
            <a:fld id="{FAC60E27-F9E9-404D-B6CF-54DFBD081AD0}" type="slidenum">
              <a:rPr lang="en-US" smtClean="0"/>
              <a:t>‹#›</a:t>
            </a:fld>
            <a:endParaRPr lang="en-US"/>
          </a:p>
        </p:txBody>
      </p:sp>
    </p:spTree>
    <p:extLst>
      <p:ext uri="{BB962C8B-B14F-4D97-AF65-F5344CB8AC3E}">
        <p14:creationId xmlns:p14="http://schemas.microsoft.com/office/powerpoint/2010/main" val="2125053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1DEBE0-8102-4E41-8829-74DAA2D772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BACFD5-7757-6C49-A29F-C149EEBE823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6367F7-1351-764B-B03B-3AFCBC23B632}"/>
              </a:ext>
            </a:extLst>
          </p:cNvPr>
          <p:cNvSpPr>
            <a:spLocks noGrp="1"/>
          </p:cNvSpPr>
          <p:nvPr>
            <p:ph type="dt" sz="half" idx="10"/>
          </p:nvPr>
        </p:nvSpPr>
        <p:spPr/>
        <p:txBody>
          <a:bodyPr/>
          <a:lstStyle/>
          <a:p>
            <a:fld id="{694D14DA-FFDB-0548-A3F0-7A2A4768E355}" type="datetimeFigureOut">
              <a:rPr lang="en-US" smtClean="0"/>
              <a:t>8/29/2022</a:t>
            </a:fld>
            <a:endParaRPr lang="en-US"/>
          </a:p>
        </p:txBody>
      </p:sp>
      <p:sp>
        <p:nvSpPr>
          <p:cNvPr id="5" name="Footer Placeholder 4">
            <a:extLst>
              <a:ext uri="{FF2B5EF4-FFF2-40B4-BE49-F238E27FC236}">
                <a16:creationId xmlns:a16="http://schemas.microsoft.com/office/drawing/2014/main" id="{72F89D44-0D10-2741-944A-64D3F817DE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5F46A2-B901-9147-B60A-E0C3F8B0D80F}"/>
              </a:ext>
            </a:extLst>
          </p:cNvPr>
          <p:cNvSpPr>
            <a:spLocks noGrp="1"/>
          </p:cNvSpPr>
          <p:nvPr>
            <p:ph type="sldNum" sz="quarter" idx="12"/>
          </p:nvPr>
        </p:nvSpPr>
        <p:spPr/>
        <p:txBody>
          <a:bodyPr/>
          <a:lstStyle/>
          <a:p>
            <a:fld id="{FAC60E27-F9E9-404D-B6CF-54DFBD081AD0}" type="slidenum">
              <a:rPr lang="en-US" smtClean="0"/>
              <a:t>‹#›</a:t>
            </a:fld>
            <a:endParaRPr lang="en-US"/>
          </a:p>
        </p:txBody>
      </p:sp>
    </p:spTree>
    <p:extLst>
      <p:ext uri="{BB962C8B-B14F-4D97-AF65-F5344CB8AC3E}">
        <p14:creationId xmlns:p14="http://schemas.microsoft.com/office/powerpoint/2010/main" val="1043003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4C363-94EF-F54A-966A-A749317D4C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1DB747-0E2A-DE44-BC1D-8423FBB33C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6205D3-C133-0642-86A8-47F114EC8B07}"/>
              </a:ext>
            </a:extLst>
          </p:cNvPr>
          <p:cNvSpPr>
            <a:spLocks noGrp="1"/>
          </p:cNvSpPr>
          <p:nvPr>
            <p:ph type="dt" sz="half" idx="10"/>
          </p:nvPr>
        </p:nvSpPr>
        <p:spPr/>
        <p:txBody>
          <a:bodyPr/>
          <a:lstStyle/>
          <a:p>
            <a:fld id="{694D14DA-FFDB-0548-A3F0-7A2A4768E355}" type="datetimeFigureOut">
              <a:rPr lang="en-US" smtClean="0"/>
              <a:t>8/29/2022</a:t>
            </a:fld>
            <a:endParaRPr lang="en-US"/>
          </a:p>
        </p:txBody>
      </p:sp>
      <p:sp>
        <p:nvSpPr>
          <p:cNvPr id="5" name="Footer Placeholder 4">
            <a:extLst>
              <a:ext uri="{FF2B5EF4-FFF2-40B4-BE49-F238E27FC236}">
                <a16:creationId xmlns:a16="http://schemas.microsoft.com/office/drawing/2014/main" id="{4B8CF209-494C-F149-A995-70B952E4F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A3640-C505-9041-B800-D0253FD4494E}"/>
              </a:ext>
            </a:extLst>
          </p:cNvPr>
          <p:cNvSpPr>
            <a:spLocks noGrp="1"/>
          </p:cNvSpPr>
          <p:nvPr>
            <p:ph type="sldNum" sz="quarter" idx="12"/>
          </p:nvPr>
        </p:nvSpPr>
        <p:spPr/>
        <p:txBody>
          <a:bodyPr/>
          <a:lstStyle/>
          <a:p>
            <a:fld id="{FAC60E27-F9E9-404D-B6CF-54DFBD081AD0}" type="slidenum">
              <a:rPr lang="en-US" smtClean="0"/>
              <a:t>‹#›</a:t>
            </a:fld>
            <a:endParaRPr lang="en-US"/>
          </a:p>
        </p:txBody>
      </p:sp>
    </p:spTree>
    <p:extLst>
      <p:ext uri="{BB962C8B-B14F-4D97-AF65-F5344CB8AC3E}">
        <p14:creationId xmlns:p14="http://schemas.microsoft.com/office/powerpoint/2010/main" val="2381881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5F47E-DF76-034E-A43A-560B3DB718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C3CE49-21F7-C74C-A33A-FF994D0242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716A16-D77A-8B48-A6CE-D81A08D9BB2B}"/>
              </a:ext>
            </a:extLst>
          </p:cNvPr>
          <p:cNvSpPr>
            <a:spLocks noGrp="1"/>
          </p:cNvSpPr>
          <p:nvPr>
            <p:ph type="dt" sz="half" idx="10"/>
          </p:nvPr>
        </p:nvSpPr>
        <p:spPr/>
        <p:txBody>
          <a:bodyPr/>
          <a:lstStyle/>
          <a:p>
            <a:fld id="{694D14DA-FFDB-0548-A3F0-7A2A4768E355}" type="datetimeFigureOut">
              <a:rPr lang="en-US" smtClean="0"/>
              <a:t>8/29/2022</a:t>
            </a:fld>
            <a:endParaRPr lang="en-US"/>
          </a:p>
        </p:txBody>
      </p:sp>
      <p:sp>
        <p:nvSpPr>
          <p:cNvPr id="5" name="Footer Placeholder 4">
            <a:extLst>
              <a:ext uri="{FF2B5EF4-FFF2-40B4-BE49-F238E27FC236}">
                <a16:creationId xmlns:a16="http://schemas.microsoft.com/office/drawing/2014/main" id="{7669D704-5DD5-054B-B37D-7AB3A845EB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4D1F3-C15C-0F4E-BFF4-91414BB7F9DA}"/>
              </a:ext>
            </a:extLst>
          </p:cNvPr>
          <p:cNvSpPr>
            <a:spLocks noGrp="1"/>
          </p:cNvSpPr>
          <p:nvPr>
            <p:ph type="sldNum" sz="quarter" idx="12"/>
          </p:nvPr>
        </p:nvSpPr>
        <p:spPr/>
        <p:txBody>
          <a:bodyPr/>
          <a:lstStyle/>
          <a:p>
            <a:fld id="{FAC60E27-F9E9-404D-B6CF-54DFBD081AD0}" type="slidenum">
              <a:rPr lang="en-US" smtClean="0"/>
              <a:t>‹#›</a:t>
            </a:fld>
            <a:endParaRPr lang="en-US"/>
          </a:p>
        </p:txBody>
      </p:sp>
    </p:spTree>
    <p:extLst>
      <p:ext uri="{BB962C8B-B14F-4D97-AF65-F5344CB8AC3E}">
        <p14:creationId xmlns:p14="http://schemas.microsoft.com/office/powerpoint/2010/main" val="718808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053F9-2DEB-4943-AFF6-73D065680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FE403A-3B3F-924E-818A-BB97F4D7E2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CCBEC9-0BBD-004F-945D-9F2785B9EE7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72A3AA-6366-8443-93FF-EC8AC8F743B1}"/>
              </a:ext>
            </a:extLst>
          </p:cNvPr>
          <p:cNvSpPr>
            <a:spLocks noGrp="1"/>
          </p:cNvSpPr>
          <p:nvPr>
            <p:ph type="dt" sz="half" idx="10"/>
          </p:nvPr>
        </p:nvSpPr>
        <p:spPr/>
        <p:txBody>
          <a:bodyPr/>
          <a:lstStyle/>
          <a:p>
            <a:fld id="{694D14DA-FFDB-0548-A3F0-7A2A4768E355}" type="datetimeFigureOut">
              <a:rPr lang="en-US" smtClean="0"/>
              <a:t>8/29/2022</a:t>
            </a:fld>
            <a:endParaRPr lang="en-US"/>
          </a:p>
        </p:txBody>
      </p:sp>
      <p:sp>
        <p:nvSpPr>
          <p:cNvPr id="6" name="Footer Placeholder 5">
            <a:extLst>
              <a:ext uri="{FF2B5EF4-FFF2-40B4-BE49-F238E27FC236}">
                <a16:creationId xmlns:a16="http://schemas.microsoft.com/office/drawing/2014/main" id="{5A7B963E-B147-9447-A197-99F86A9D81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B11B72-C6D0-F742-8B13-74E0C6AE1D6F}"/>
              </a:ext>
            </a:extLst>
          </p:cNvPr>
          <p:cNvSpPr>
            <a:spLocks noGrp="1"/>
          </p:cNvSpPr>
          <p:nvPr>
            <p:ph type="sldNum" sz="quarter" idx="12"/>
          </p:nvPr>
        </p:nvSpPr>
        <p:spPr/>
        <p:txBody>
          <a:bodyPr/>
          <a:lstStyle/>
          <a:p>
            <a:fld id="{FAC60E27-F9E9-404D-B6CF-54DFBD081AD0}" type="slidenum">
              <a:rPr lang="en-US" smtClean="0"/>
              <a:t>‹#›</a:t>
            </a:fld>
            <a:endParaRPr lang="en-US"/>
          </a:p>
        </p:txBody>
      </p:sp>
    </p:spTree>
    <p:extLst>
      <p:ext uri="{BB962C8B-B14F-4D97-AF65-F5344CB8AC3E}">
        <p14:creationId xmlns:p14="http://schemas.microsoft.com/office/powerpoint/2010/main" val="3052565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683AD-2520-404F-8BD5-56ADE56A11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C7EE9B-32C8-584F-9EBB-A6B037231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1130EED-9F75-4A4B-8E94-F0B3268371D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7CC6F6-6F04-0243-A0D7-28F124D515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1E78A2-D3CB-2A4E-808D-9A57650CE0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113682-723F-E14E-834A-99CAF7D719E4}"/>
              </a:ext>
            </a:extLst>
          </p:cNvPr>
          <p:cNvSpPr>
            <a:spLocks noGrp="1"/>
          </p:cNvSpPr>
          <p:nvPr>
            <p:ph type="dt" sz="half" idx="10"/>
          </p:nvPr>
        </p:nvSpPr>
        <p:spPr/>
        <p:txBody>
          <a:bodyPr/>
          <a:lstStyle/>
          <a:p>
            <a:fld id="{694D14DA-FFDB-0548-A3F0-7A2A4768E355}" type="datetimeFigureOut">
              <a:rPr lang="en-US" smtClean="0"/>
              <a:t>8/29/2022</a:t>
            </a:fld>
            <a:endParaRPr lang="en-US"/>
          </a:p>
        </p:txBody>
      </p:sp>
      <p:sp>
        <p:nvSpPr>
          <p:cNvPr id="8" name="Footer Placeholder 7">
            <a:extLst>
              <a:ext uri="{FF2B5EF4-FFF2-40B4-BE49-F238E27FC236}">
                <a16:creationId xmlns:a16="http://schemas.microsoft.com/office/drawing/2014/main" id="{2A8703C3-C28E-1644-B0FA-D43CC95C19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E8B55B-05A1-144D-BE4F-00A9F5381EA8}"/>
              </a:ext>
            </a:extLst>
          </p:cNvPr>
          <p:cNvSpPr>
            <a:spLocks noGrp="1"/>
          </p:cNvSpPr>
          <p:nvPr>
            <p:ph type="sldNum" sz="quarter" idx="12"/>
          </p:nvPr>
        </p:nvSpPr>
        <p:spPr/>
        <p:txBody>
          <a:bodyPr/>
          <a:lstStyle/>
          <a:p>
            <a:fld id="{FAC60E27-F9E9-404D-B6CF-54DFBD081AD0}" type="slidenum">
              <a:rPr lang="en-US" smtClean="0"/>
              <a:t>‹#›</a:t>
            </a:fld>
            <a:endParaRPr lang="en-US"/>
          </a:p>
        </p:txBody>
      </p:sp>
    </p:spTree>
    <p:extLst>
      <p:ext uri="{BB962C8B-B14F-4D97-AF65-F5344CB8AC3E}">
        <p14:creationId xmlns:p14="http://schemas.microsoft.com/office/powerpoint/2010/main" val="3746102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E497-7430-C543-AD42-54B08A5EF0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1C7BD4F-66DC-9E47-8D32-10369F462D41}"/>
              </a:ext>
            </a:extLst>
          </p:cNvPr>
          <p:cNvSpPr>
            <a:spLocks noGrp="1"/>
          </p:cNvSpPr>
          <p:nvPr>
            <p:ph type="dt" sz="half" idx="10"/>
          </p:nvPr>
        </p:nvSpPr>
        <p:spPr/>
        <p:txBody>
          <a:bodyPr/>
          <a:lstStyle/>
          <a:p>
            <a:fld id="{694D14DA-FFDB-0548-A3F0-7A2A4768E355}" type="datetimeFigureOut">
              <a:rPr lang="en-US" smtClean="0"/>
              <a:t>8/29/2022</a:t>
            </a:fld>
            <a:endParaRPr lang="en-US"/>
          </a:p>
        </p:txBody>
      </p:sp>
      <p:sp>
        <p:nvSpPr>
          <p:cNvPr id="4" name="Footer Placeholder 3">
            <a:extLst>
              <a:ext uri="{FF2B5EF4-FFF2-40B4-BE49-F238E27FC236}">
                <a16:creationId xmlns:a16="http://schemas.microsoft.com/office/drawing/2014/main" id="{920B905B-66A4-2A47-8361-D2CF5ECC27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D261FD-E2DF-F744-AB0D-CAACBE27C8F8}"/>
              </a:ext>
            </a:extLst>
          </p:cNvPr>
          <p:cNvSpPr>
            <a:spLocks noGrp="1"/>
          </p:cNvSpPr>
          <p:nvPr>
            <p:ph type="sldNum" sz="quarter" idx="12"/>
          </p:nvPr>
        </p:nvSpPr>
        <p:spPr/>
        <p:txBody>
          <a:bodyPr/>
          <a:lstStyle/>
          <a:p>
            <a:fld id="{FAC60E27-F9E9-404D-B6CF-54DFBD081AD0}" type="slidenum">
              <a:rPr lang="en-US" smtClean="0"/>
              <a:t>‹#›</a:t>
            </a:fld>
            <a:endParaRPr lang="en-US"/>
          </a:p>
        </p:txBody>
      </p:sp>
    </p:spTree>
    <p:extLst>
      <p:ext uri="{BB962C8B-B14F-4D97-AF65-F5344CB8AC3E}">
        <p14:creationId xmlns:p14="http://schemas.microsoft.com/office/powerpoint/2010/main" val="2161942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C3A910-93EB-D046-8670-F65F3B57C7B1}"/>
              </a:ext>
            </a:extLst>
          </p:cNvPr>
          <p:cNvSpPr>
            <a:spLocks noGrp="1"/>
          </p:cNvSpPr>
          <p:nvPr>
            <p:ph type="dt" sz="half" idx="10"/>
          </p:nvPr>
        </p:nvSpPr>
        <p:spPr/>
        <p:txBody>
          <a:bodyPr/>
          <a:lstStyle/>
          <a:p>
            <a:fld id="{694D14DA-FFDB-0548-A3F0-7A2A4768E355}" type="datetimeFigureOut">
              <a:rPr lang="en-US" smtClean="0"/>
              <a:t>8/29/2022</a:t>
            </a:fld>
            <a:endParaRPr lang="en-US"/>
          </a:p>
        </p:txBody>
      </p:sp>
      <p:sp>
        <p:nvSpPr>
          <p:cNvPr id="3" name="Footer Placeholder 2">
            <a:extLst>
              <a:ext uri="{FF2B5EF4-FFF2-40B4-BE49-F238E27FC236}">
                <a16:creationId xmlns:a16="http://schemas.microsoft.com/office/drawing/2014/main" id="{BD5E16AF-6953-C647-8928-6C8FFC2E5B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DE9871-8498-7B45-B693-E975A30D1081}"/>
              </a:ext>
            </a:extLst>
          </p:cNvPr>
          <p:cNvSpPr>
            <a:spLocks noGrp="1"/>
          </p:cNvSpPr>
          <p:nvPr>
            <p:ph type="sldNum" sz="quarter" idx="12"/>
          </p:nvPr>
        </p:nvSpPr>
        <p:spPr/>
        <p:txBody>
          <a:bodyPr/>
          <a:lstStyle/>
          <a:p>
            <a:fld id="{FAC60E27-F9E9-404D-B6CF-54DFBD081AD0}" type="slidenum">
              <a:rPr lang="en-US" smtClean="0"/>
              <a:t>‹#›</a:t>
            </a:fld>
            <a:endParaRPr lang="en-US"/>
          </a:p>
        </p:txBody>
      </p:sp>
    </p:spTree>
    <p:extLst>
      <p:ext uri="{BB962C8B-B14F-4D97-AF65-F5344CB8AC3E}">
        <p14:creationId xmlns:p14="http://schemas.microsoft.com/office/powerpoint/2010/main" val="1303472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06B9-5053-D443-BB02-E644BEF3CD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CD7251-A846-E94E-831F-3DE9061542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D4288B-C606-AA43-AF1B-760733AFEE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5EA2B4-39E0-0645-BEA5-11BCE757D67C}"/>
              </a:ext>
            </a:extLst>
          </p:cNvPr>
          <p:cNvSpPr>
            <a:spLocks noGrp="1"/>
          </p:cNvSpPr>
          <p:nvPr>
            <p:ph type="dt" sz="half" idx="10"/>
          </p:nvPr>
        </p:nvSpPr>
        <p:spPr/>
        <p:txBody>
          <a:bodyPr/>
          <a:lstStyle/>
          <a:p>
            <a:fld id="{694D14DA-FFDB-0548-A3F0-7A2A4768E355}" type="datetimeFigureOut">
              <a:rPr lang="en-US" smtClean="0"/>
              <a:t>8/29/2022</a:t>
            </a:fld>
            <a:endParaRPr lang="en-US"/>
          </a:p>
        </p:txBody>
      </p:sp>
      <p:sp>
        <p:nvSpPr>
          <p:cNvPr id="6" name="Footer Placeholder 5">
            <a:extLst>
              <a:ext uri="{FF2B5EF4-FFF2-40B4-BE49-F238E27FC236}">
                <a16:creationId xmlns:a16="http://schemas.microsoft.com/office/drawing/2014/main" id="{02E33FB8-A9CB-FB4C-8C71-CA8598C26C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019B6E-6C22-D849-8957-D03D3F0D710D}"/>
              </a:ext>
            </a:extLst>
          </p:cNvPr>
          <p:cNvSpPr>
            <a:spLocks noGrp="1"/>
          </p:cNvSpPr>
          <p:nvPr>
            <p:ph type="sldNum" sz="quarter" idx="12"/>
          </p:nvPr>
        </p:nvSpPr>
        <p:spPr/>
        <p:txBody>
          <a:bodyPr/>
          <a:lstStyle/>
          <a:p>
            <a:fld id="{FAC60E27-F9E9-404D-B6CF-54DFBD081AD0}" type="slidenum">
              <a:rPr lang="en-US" smtClean="0"/>
              <a:t>‹#›</a:t>
            </a:fld>
            <a:endParaRPr lang="en-US"/>
          </a:p>
        </p:txBody>
      </p:sp>
    </p:spTree>
    <p:extLst>
      <p:ext uri="{BB962C8B-B14F-4D97-AF65-F5344CB8AC3E}">
        <p14:creationId xmlns:p14="http://schemas.microsoft.com/office/powerpoint/2010/main" val="2110311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8EFB2-9CB1-9041-99D4-7B939ED7CC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E6EDCA-49FC-E149-B135-C67A146529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09BD4C-BF27-B44E-A4D0-7AD44A06A5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3C875C-F838-7C44-91CA-8D6BB9A1203A}"/>
              </a:ext>
            </a:extLst>
          </p:cNvPr>
          <p:cNvSpPr>
            <a:spLocks noGrp="1"/>
          </p:cNvSpPr>
          <p:nvPr>
            <p:ph type="dt" sz="half" idx="10"/>
          </p:nvPr>
        </p:nvSpPr>
        <p:spPr/>
        <p:txBody>
          <a:bodyPr/>
          <a:lstStyle/>
          <a:p>
            <a:fld id="{694D14DA-FFDB-0548-A3F0-7A2A4768E355}" type="datetimeFigureOut">
              <a:rPr lang="en-US" smtClean="0"/>
              <a:t>8/29/2022</a:t>
            </a:fld>
            <a:endParaRPr lang="en-US"/>
          </a:p>
        </p:txBody>
      </p:sp>
      <p:sp>
        <p:nvSpPr>
          <p:cNvPr id="6" name="Footer Placeholder 5">
            <a:extLst>
              <a:ext uri="{FF2B5EF4-FFF2-40B4-BE49-F238E27FC236}">
                <a16:creationId xmlns:a16="http://schemas.microsoft.com/office/drawing/2014/main" id="{FDD1389E-DE84-A748-9B68-C4CD0C360A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3763DE-961C-3E42-8FDC-B1B521721D77}"/>
              </a:ext>
            </a:extLst>
          </p:cNvPr>
          <p:cNvSpPr>
            <a:spLocks noGrp="1"/>
          </p:cNvSpPr>
          <p:nvPr>
            <p:ph type="sldNum" sz="quarter" idx="12"/>
          </p:nvPr>
        </p:nvSpPr>
        <p:spPr/>
        <p:txBody>
          <a:bodyPr/>
          <a:lstStyle/>
          <a:p>
            <a:fld id="{FAC60E27-F9E9-404D-B6CF-54DFBD081AD0}" type="slidenum">
              <a:rPr lang="en-US" smtClean="0"/>
              <a:t>‹#›</a:t>
            </a:fld>
            <a:endParaRPr lang="en-US"/>
          </a:p>
        </p:txBody>
      </p:sp>
    </p:spTree>
    <p:extLst>
      <p:ext uri="{BB962C8B-B14F-4D97-AF65-F5344CB8AC3E}">
        <p14:creationId xmlns:p14="http://schemas.microsoft.com/office/powerpoint/2010/main" val="3309586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1507ED-11DE-3847-8902-43AA5E1CA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253C262-E456-E944-AD26-6EAFAACA8D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23CEB-E2CD-5F42-B23C-92F32578D4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D14DA-FFDB-0548-A3F0-7A2A4768E355}" type="datetimeFigureOut">
              <a:rPr lang="en-US" smtClean="0"/>
              <a:t>8/29/2022</a:t>
            </a:fld>
            <a:endParaRPr lang="en-US"/>
          </a:p>
        </p:txBody>
      </p:sp>
      <p:sp>
        <p:nvSpPr>
          <p:cNvPr id="5" name="Footer Placeholder 4">
            <a:extLst>
              <a:ext uri="{FF2B5EF4-FFF2-40B4-BE49-F238E27FC236}">
                <a16:creationId xmlns:a16="http://schemas.microsoft.com/office/drawing/2014/main" id="{5D2C4C16-5960-6442-8E6E-183EF3855C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1B08E7-8C18-3243-A18A-62155C911A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C60E27-F9E9-404D-B6CF-54DFBD081AD0}" type="slidenum">
              <a:rPr lang="en-US" smtClean="0"/>
              <a:t>‹#›</a:t>
            </a:fld>
            <a:endParaRPr lang="en-US"/>
          </a:p>
        </p:txBody>
      </p:sp>
    </p:spTree>
    <p:extLst>
      <p:ext uri="{BB962C8B-B14F-4D97-AF65-F5344CB8AC3E}">
        <p14:creationId xmlns:p14="http://schemas.microsoft.com/office/powerpoint/2010/main" val="35088140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8.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7.jpe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24.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98D31-06E6-504E-8032-D0EE2DE56E74}"/>
              </a:ext>
            </a:extLst>
          </p:cNvPr>
          <p:cNvSpPr>
            <a:spLocks noGrp="1"/>
          </p:cNvSpPr>
          <p:nvPr>
            <p:ph type="ctrTitle"/>
          </p:nvPr>
        </p:nvSpPr>
        <p:spPr>
          <a:xfrm>
            <a:off x="0" y="197894"/>
            <a:ext cx="11723426" cy="2831910"/>
          </a:xfrm>
        </p:spPr>
        <p:txBody>
          <a:bodyPr>
            <a:normAutofit fontScale="90000"/>
          </a:bodyPr>
          <a:lstStyle/>
          <a:p>
            <a:r>
              <a:rPr lang="en-US" dirty="0"/>
              <a:t>Muri Environment Care Society</a:t>
            </a:r>
            <a:br>
              <a:rPr lang="en-US" dirty="0"/>
            </a:br>
            <a:r>
              <a:rPr lang="en-US" dirty="0"/>
              <a:t>Global Environment Facility </a:t>
            </a:r>
            <a:br>
              <a:rPr lang="en-US" dirty="0"/>
            </a:br>
            <a:r>
              <a:rPr lang="en-US" dirty="0"/>
              <a:t>Small Grant Project – (UNOPS OP7)</a:t>
            </a:r>
            <a:br>
              <a:rPr lang="en-US" dirty="0"/>
            </a:br>
            <a:r>
              <a:rPr lang="en-US" sz="5300" b="1" i="1" dirty="0"/>
              <a:t>ECOLOGY STREAMS WATERWAYS &amp; LAGOON</a:t>
            </a:r>
            <a:endParaRPr lang="en-US" b="1" i="1" dirty="0"/>
          </a:p>
        </p:txBody>
      </p:sp>
      <p:pic>
        <p:nvPicPr>
          <p:cNvPr id="7" name="Picture 6">
            <a:extLst>
              <a:ext uri="{FF2B5EF4-FFF2-40B4-BE49-F238E27FC236}">
                <a16:creationId xmlns:a16="http://schemas.microsoft.com/office/drawing/2014/main" id="{D22F9E81-1406-4E48-8229-2D1A3B8E8008}"/>
              </a:ext>
            </a:extLst>
          </p:cNvPr>
          <p:cNvPicPr>
            <a:picLocks noChangeAspect="1"/>
          </p:cNvPicPr>
          <p:nvPr/>
        </p:nvPicPr>
        <p:blipFill>
          <a:blip r:embed="rId2"/>
          <a:stretch>
            <a:fillRect/>
          </a:stretch>
        </p:blipFill>
        <p:spPr>
          <a:xfrm>
            <a:off x="1596788" y="3118513"/>
            <a:ext cx="8782333" cy="3364174"/>
          </a:xfrm>
          <a:prstGeom prst="rect">
            <a:avLst/>
          </a:prstGeom>
        </p:spPr>
      </p:pic>
    </p:spTree>
    <p:extLst>
      <p:ext uri="{BB962C8B-B14F-4D97-AF65-F5344CB8AC3E}">
        <p14:creationId xmlns:p14="http://schemas.microsoft.com/office/powerpoint/2010/main" val="2904011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5447C-91DA-440F-845B-16C217D07A30}"/>
              </a:ext>
            </a:extLst>
          </p:cNvPr>
          <p:cNvPicPr>
            <a:picLocks noChangeAspect="1"/>
          </p:cNvPicPr>
          <p:nvPr/>
        </p:nvPicPr>
        <p:blipFill>
          <a:blip r:embed="rId2"/>
          <a:stretch>
            <a:fillRect/>
          </a:stretch>
        </p:blipFill>
        <p:spPr>
          <a:xfrm>
            <a:off x="81887" y="178475"/>
            <a:ext cx="6407623" cy="2797807"/>
          </a:xfrm>
          <a:prstGeom prst="rect">
            <a:avLst/>
          </a:prstGeom>
        </p:spPr>
      </p:pic>
      <p:sp>
        <p:nvSpPr>
          <p:cNvPr id="2" name="Title 1">
            <a:extLst>
              <a:ext uri="{FF2B5EF4-FFF2-40B4-BE49-F238E27FC236}">
                <a16:creationId xmlns:a16="http://schemas.microsoft.com/office/drawing/2014/main" id="{82B188BA-1785-4BED-BEB5-4818622C8265}"/>
              </a:ext>
            </a:extLst>
          </p:cNvPr>
          <p:cNvSpPr>
            <a:spLocks noGrp="1"/>
          </p:cNvSpPr>
          <p:nvPr>
            <p:ph type="title"/>
          </p:nvPr>
        </p:nvSpPr>
        <p:spPr>
          <a:xfrm>
            <a:off x="251460" y="3183255"/>
            <a:ext cx="11635740" cy="3674745"/>
          </a:xfrm>
        </p:spPr>
        <p:txBody>
          <a:bodyPr>
            <a:normAutofit/>
          </a:bodyPr>
          <a:lstStyle/>
          <a:p>
            <a:pPr algn="ctr"/>
            <a:r>
              <a:rPr lang="en-NZ" sz="3600" dirty="0"/>
              <a:t>Implementation plan </a:t>
            </a:r>
            <a:br>
              <a:rPr lang="en-NZ" sz="3600" dirty="0"/>
            </a:br>
            <a:r>
              <a:rPr lang="en-NZ" sz="3600" dirty="0"/>
              <a:t>Muri Tapere</a:t>
            </a:r>
            <a:br>
              <a:rPr lang="en-NZ" sz="3600" dirty="0"/>
            </a:br>
            <a:r>
              <a:rPr lang="en-NZ" sz="3600" dirty="0" err="1"/>
              <a:t>Maai</a:t>
            </a:r>
            <a:r>
              <a:rPr lang="en-NZ" sz="3600" dirty="0"/>
              <a:t>, </a:t>
            </a:r>
            <a:r>
              <a:rPr lang="en-NZ" sz="3600" dirty="0" err="1"/>
              <a:t>Vaai</a:t>
            </a:r>
            <a:r>
              <a:rPr lang="en-NZ" sz="3600" dirty="0"/>
              <a:t>, Aremango, Areiti, </a:t>
            </a:r>
            <a:r>
              <a:rPr lang="en-NZ" sz="3600" dirty="0" err="1"/>
              <a:t>Oroko</a:t>
            </a:r>
            <a:r>
              <a:rPr lang="en-NZ" sz="3600" dirty="0"/>
              <a:t>, </a:t>
            </a:r>
            <a:r>
              <a:rPr lang="en-NZ" sz="3600" dirty="0" err="1"/>
              <a:t>Avana</a:t>
            </a:r>
            <a:br>
              <a:rPr lang="en-NZ" sz="3600" dirty="0"/>
            </a:br>
            <a:br>
              <a:rPr lang="en-NZ" sz="3600" dirty="0"/>
            </a:br>
            <a:br>
              <a:rPr lang="en-NZ" sz="3600" dirty="0"/>
            </a:br>
            <a:endParaRPr lang="en-NZ" sz="3600" dirty="0"/>
          </a:p>
        </p:txBody>
      </p:sp>
      <p:pic>
        <p:nvPicPr>
          <p:cNvPr id="5" name="Picture 4">
            <a:extLst>
              <a:ext uri="{FF2B5EF4-FFF2-40B4-BE49-F238E27FC236}">
                <a16:creationId xmlns:a16="http://schemas.microsoft.com/office/drawing/2014/main" id="{291C199E-E787-4D26-93EA-5A7D406F15B5}"/>
              </a:ext>
            </a:extLst>
          </p:cNvPr>
          <p:cNvPicPr>
            <a:picLocks noChangeAspect="1"/>
          </p:cNvPicPr>
          <p:nvPr/>
        </p:nvPicPr>
        <p:blipFill>
          <a:blip r:embed="rId3"/>
          <a:stretch>
            <a:fillRect/>
          </a:stretch>
        </p:blipFill>
        <p:spPr>
          <a:xfrm>
            <a:off x="6781704" y="1727490"/>
            <a:ext cx="3819525" cy="1190625"/>
          </a:xfrm>
          <a:prstGeom prst="rect">
            <a:avLst/>
          </a:prstGeom>
        </p:spPr>
      </p:pic>
      <p:sp>
        <p:nvSpPr>
          <p:cNvPr id="3" name="Text Placeholder 2">
            <a:extLst>
              <a:ext uri="{FF2B5EF4-FFF2-40B4-BE49-F238E27FC236}">
                <a16:creationId xmlns:a16="http://schemas.microsoft.com/office/drawing/2014/main" id="{3296C589-C8F3-4BA9-BB53-C9A64522E0CA}"/>
              </a:ext>
            </a:extLst>
          </p:cNvPr>
          <p:cNvSpPr>
            <a:spLocks noGrp="1"/>
          </p:cNvSpPr>
          <p:nvPr>
            <p:ph type="body" idx="1"/>
          </p:nvPr>
        </p:nvSpPr>
        <p:spPr>
          <a:xfrm>
            <a:off x="6489510" y="1"/>
            <a:ext cx="5959477" cy="2976282"/>
          </a:xfrm>
        </p:spPr>
        <p:txBody>
          <a:bodyPr/>
          <a:lstStyle/>
          <a:p>
            <a:endParaRPr lang="en-NZ" sz="2400" dirty="0"/>
          </a:p>
          <a:p>
            <a:r>
              <a:rPr lang="en-NZ" dirty="0"/>
              <a:t>		</a:t>
            </a:r>
            <a:r>
              <a:rPr lang="en-NZ" sz="2400" dirty="0"/>
              <a:t>MEC LOGO</a:t>
            </a:r>
            <a:endParaRPr lang="en-NZ" b="1" dirty="0"/>
          </a:p>
        </p:txBody>
      </p:sp>
    </p:spTree>
    <p:extLst>
      <p:ext uri="{BB962C8B-B14F-4D97-AF65-F5344CB8AC3E}">
        <p14:creationId xmlns:p14="http://schemas.microsoft.com/office/powerpoint/2010/main" val="1694031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5447C-91DA-440F-845B-16C217D07A30}"/>
              </a:ext>
            </a:extLst>
          </p:cNvPr>
          <p:cNvPicPr>
            <a:picLocks noChangeAspect="1"/>
          </p:cNvPicPr>
          <p:nvPr/>
        </p:nvPicPr>
        <p:blipFill>
          <a:blip r:embed="rId2"/>
          <a:stretch>
            <a:fillRect/>
          </a:stretch>
        </p:blipFill>
        <p:spPr>
          <a:xfrm>
            <a:off x="81887" y="178475"/>
            <a:ext cx="6407623" cy="2797807"/>
          </a:xfrm>
          <a:prstGeom prst="rect">
            <a:avLst/>
          </a:prstGeom>
        </p:spPr>
      </p:pic>
      <p:sp>
        <p:nvSpPr>
          <p:cNvPr id="2" name="Title 1">
            <a:extLst>
              <a:ext uri="{FF2B5EF4-FFF2-40B4-BE49-F238E27FC236}">
                <a16:creationId xmlns:a16="http://schemas.microsoft.com/office/drawing/2014/main" id="{82B188BA-1785-4BED-BEB5-4818622C8265}"/>
              </a:ext>
            </a:extLst>
          </p:cNvPr>
          <p:cNvSpPr>
            <a:spLocks noGrp="1"/>
          </p:cNvSpPr>
          <p:nvPr>
            <p:ph type="title"/>
          </p:nvPr>
        </p:nvSpPr>
        <p:spPr>
          <a:xfrm>
            <a:off x="0" y="3183255"/>
            <a:ext cx="12192000" cy="3674745"/>
          </a:xfrm>
        </p:spPr>
        <p:txBody>
          <a:bodyPr>
            <a:normAutofit fontScale="90000"/>
          </a:bodyPr>
          <a:lstStyle/>
          <a:p>
            <a:pPr algn="ctr"/>
            <a:r>
              <a:rPr lang="en-NZ" sz="3600" dirty="0"/>
              <a:t>MEC’s Partners</a:t>
            </a:r>
            <a:br>
              <a:rPr lang="en-NZ" sz="3600" dirty="0"/>
            </a:br>
            <a:br>
              <a:rPr lang="en-NZ" sz="3600" dirty="0"/>
            </a:br>
            <a:r>
              <a:rPr lang="en-NZ" sz="3600" dirty="0"/>
              <a:t>The Landowners, Aronga Mana &amp; Resident Communities</a:t>
            </a:r>
            <a:br>
              <a:rPr lang="en-NZ" sz="3600" dirty="0"/>
            </a:br>
            <a:r>
              <a:rPr lang="en-NZ" sz="3600" dirty="0"/>
              <a:t>Government Ministries, Crown Agencies, NGO’s &amp; CSO’s </a:t>
            </a:r>
            <a:br>
              <a:rPr lang="en-NZ" sz="3600" dirty="0"/>
            </a:br>
            <a:r>
              <a:rPr lang="en-NZ" sz="3600" dirty="0"/>
              <a:t>Co-financiers, Sponsors &amp; Volunteers</a:t>
            </a:r>
            <a:br>
              <a:rPr lang="en-NZ" sz="3600" dirty="0"/>
            </a:br>
            <a:r>
              <a:rPr lang="en-NZ" sz="3600" dirty="0"/>
              <a:t>Global Environment Facility – UNOP7 Small Grant Fund </a:t>
            </a:r>
            <a:br>
              <a:rPr lang="en-NZ" sz="3600" dirty="0"/>
            </a:br>
            <a:br>
              <a:rPr lang="en-NZ" sz="3600" dirty="0"/>
            </a:br>
            <a:endParaRPr lang="en-NZ" sz="3600" dirty="0"/>
          </a:p>
        </p:txBody>
      </p:sp>
      <p:pic>
        <p:nvPicPr>
          <p:cNvPr id="5" name="Picture 4">
            <a:extLst>
              <a:ext uri="{FF2B5EF4-FFF2-40B4-BE49-F238E27FC236}">
                <a16:creationId xmlns:a16="http://schemas.microsoft.com/office/drawing/2014/main" id="{291C199E-E787-4D26-93EA-5A7D406F15B5}"/>
              </a:ext>
            </a:extLst>
          </p:cNvPr>
          <p:cNvPicPr>
            <a:picLocks noChangeAspect="1"/>
          </p:cNvPicPr>
          <p:nvPr/>
        </p:nvPicPr>
        <p:blipFill>
          <a:blip r:embed="rId3"/>
          <a:stretch>
            <a:fillRect/>
          </a:stretch>
        </p:blipFill>
        <p:spPr>
          <a:xfrm>
            <a:off x="6781704" y="1727490"/>
            <a:ext cx="3819525" cy="1190625"/>
          </a:xfrm>
          <a:prstGeom prst="rect">
            <a:avLst/>
          </a:prstGeom>
        </p:spPr>
      </p:pic>
      <p:sp>
        <p:nvSpPr>
          <p:cNvPr id="3" name="Text Placeholder 2">
            <a:extLst>
              <a:ext uri="{FF2B5EF4-FFF2-40B4-BE49-F238E27FC236}">
                <a16:creationId xmlns:a16="http://schemas.microsoft.com/office/drawing/2014/main" id="{3296C589-C8F3-4BA9-BB53-C9A64522E0CA}"/>
              </a:ext>
            </a:extLst>
          </p:cNvPr>
          <p:cNvSpPr>
            <a:spLocks noGrp="1"/>
          </p:cNvSpPr>
          <p:nvPr>
            <p:ph type="body" idx="1"/>
          </p:nvPr>
        </p:nvSpPr>
        <p:spPr>
          <a:xfrm>
            <a:off x="6489510" y="1"/>
            <a:ext cx="5959477" cy="2976282"/>
          </a:xfrm>
        </p:spPr>
        <p:txBody>
          <a:bodyPr/>
          <a:lstStyle/>
          <a:p>
            <a:endParaRPr lang="en-NZ" sz="2400" dirty="0"/>
          </a:p>
          <a:p>
            <a:r>
              <a:rPr lang="en-NZ" dirty="0"/>
              <a:t>		</a:t>
            </a:r>
            <a:r>
              <a:rPr lang="en-NZ" sz="2400" dirty="0"/>
              <a:t>MEC LOGO</a:t>
            </a:r>
            <a:endParaRPr lang="en-NZ" b="1" dirty="0"/>
          </a:p>
        </p:txBody>
      </p:sp>
    </p:spTree>
    <p:extLst>
      <p:ext uri="{BB962C8B-B14F-4D97-AF65-F5344CB8AC3E}">
        <p14:creationId xmlns:p14="http://schemas.microsoft.com/office/powerpoint/2010/main" val="3767076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9BCF-C3B8-AD4A-9DF5-070C8A7F37C4}"/>
              </a:ext>
            </a:extLst>
          </p:cNvPr>
          <p:cNvSpPr>
            <a:spLocks noGrp="1"/>
          </p:cNvSpPr>
          <p:nvPr>
            <p:ph type="title"/>
          </p:nvPr>
        </p:nvSpPr>
        <p:spPr>
          <a:xfrm>
            <a:off x="838200" y="365126"/>
            <a:ext cx="5071946" cy="1061066"/>
          </a:xfrm>
        </p:spPr>
        <p:txBody>
          <a:bodyPr>
            <a:normAutofit/>
          </a:bodyPr>
          <a:lstStyle/>
          <a:p>
            <a:r>
              <a:rPr lang="en-US" sz="2800" b="1" dirty="0">
                <a:latin typeface="+mn-lt"/>
              </a:rPr>
              <a:t>IDENTIFIED AREAS OF     </a:t>
            </a:r>
            <a:br>
              <a:rPr lang="en-US" sz="2800" b="1" dirty="0">
                <a:latin typeface="+mn-lt"/>
              </a:rPr>
            </a:br>
            <a:r>
              <a:rPr lang="en-US" sz="2800" b="1" dirty="0">
                <a:latin typeface="+mn-lt"/>
              </a:rPr>
              <a:t>CONCERN…….</a:t>
            </a:r>
          </a:p>
        </p:txBody>
      </p:sp>
      <p:sp>
        <p:nvSpPr>
          <p:cNvPr id="3" name="Content Placeholder 2">
            <a:extLst>
              <a:ext uri="{FF2B5EF4-FFF2-40B4-BE49-F238E27FC236}">
                <a16:creationId xmlns:a16="http://schemas.microsoft.com/office/drawing/2014/main" id="{D2E715A9-B6E0-8747-8C84-DF4A755086A7}"/>
              </a:ext>
            </a:extLst>
          </p:cNvPr>
          <p:cNvSpPr>
            <a:spLocks noGrp="1"/>
          </p:cNvSpPr>
          <p:nvPr>
            <p:ph sz="half" idx="1"/>
          </p:nvPr>
        </p:nvSpPr>
        <p:spPr>
          <a:xfrm>
            <a:off x="553865" y="1825625"/>
            <a:ext cx="5465935" cy="4956610"/>
          </a:xfrm>
        </p:spPr>
        <p:txBody>
          <a:bodyPr>
            <a:normAutofit fontScale="85000" lnSpcReduction="20000"/>
          </a:bodyPr>
          <a:lstStyle/>
          <a:p>
            <a:r>
              <a:rPr lang="en-US" dirty="0"/>
              <a:t>ALGAE GROWTH IN MURI LAGOON AND SEDIMENTATION FROM  ERODED STREAMS </a:t>
            </a:r>
          </a:p>
          <a:p>
            <a:endParaRPr lang="en-US" dirty="0"/>
          </a:p>
          <a:p>
            <a:r>
              <a:rPr lang="en-US" dirty="0"/>
              <a:t>BEACH EROSION - RISING SEA LEVELS</a:t>
            </a:r>
          </a:p>
          <a:p>
            <a:endParaRPr lang="en-US" dirty="0"/>
          </a:p>
          <a:p>
            <a:r>
              <a:rPr lang="en-US" dirty="0"/>
              <a:t>FLOOD CULVERT EROSION AND SEDIMENTATION – loss of Aroko habitat for </a:t>
            </a:r>
            <a:r>
              <a:rPr lang="en-US" dirty="0" err="1"/>
              <a:t>koiti</a:t>
            </a:r>
            <a:r>
              <a:rPr lang="en-US" dirty="0"/>
              <a:t> and other crabs - loss of seagrass nursery for fish and crustacean species</a:t>
            </a:r>
          </a:p>
          <a:p>
            <a:endParaRPr lang="en-US" dirty="0"/>
          </a:p>
          <a:p>
            <a:r>
              <a:rPr lang="en-US" dirty="0"/>
              <a:t>CLIMATE CHANGE IMPACTS – both surface water &amp; underground reserves are disturbing global trends</a:t>
            </a:r>
          </a:p>
          <a:p>
            <a:pPr marL="0" indent="0">
              <a:buNone/>
            </a:pPr>
            <a:endParaRPr lang="en-US" dirty="0"/>
          </a:p>
          <a:p>
            <a:endParaRPr lang="en-US" dirty="0"/>
          </a:p>
          <a:p>
            <a:endParaRPr lang="en-US" dirty="0"/>
          </a:p>
        </p:txBody>
      </p:sp>
      <p:sp>
        <p:nvSpPr>
          <p:cNvPr id="4" name="Content Placeholder 3">
            <a:extLst>
              <a:ext uri="{FF2B5EF4-FFF2-40B4-BE49-F238E27FC236}">
                <a16:creationId xmlns:a16="http://schemas.microsoft.com/office/drawing/2014/main" id="{E458CBF2-F0FC-CB49-9BED-66A3891074FB}"/>
              </a:ext>
            </a:extLst>
          </p:cNvPr>
          <p:cNvSpPr>
            <a:spLocks noGrp="1"/>
          </p:cNvSpPr>
          <p:nvPr>
            <p:ph sz="half" idx="2"/>
          </p:nvPr>
        </p:nvSpPr>
        <p:spPr>
          <a:xfrm>
            <a:off x="6172199" y="1825625"/>
            <a:ext cx="5453743" cy="4351338"/>
          </a:xfrm>
        </p:spPr>
        <p:txBody>
          <a:bodyPr>
            <a:normAutofit fontScale="85000" lnSpcReduction="20000"/>
          </a:bodyPr>
          <a:lstStyle/>
          <a:p>
            <a:r>
              <a:rPr lang="en-US" dirty="0"/>
              <a:t>RESEARCH, COLLECT, DISCUSS RELEVANT DATA AND SOLUTIONS FOR COMMUNITY EDUCATION</a:t>
            </a:r>
          </a:p>
          <a:p>
            <a:r>
              <a:rPr lang="en-US" dirty="0"/>
              <a:t>PUBLISH AND DISPERSE FACTS THROUGH THE COMMUNITY WITH POSTERS/FLYERS, WORKSHOPS, FACEBOOK &amp; OUR WEBSITE</a:t>
            </a:r>
          </a:p>
          <a:p>
            <a:r>
              <a:rPr lang="en-US" dirty="0"/>
              <a:t>WORK WITH LANDOWNERS, RESIDENTS, ALL MINISTRIES, NGO’S &amp; CSO’S TO ENGAGE IN REMEDIATION</a:t>
            </a:r>
          </a:p>
          <a:p>
            <a:r>
              <a:rPr lang="en-US" dirty="0"/>
              <a:t>WORK WITH COMMUNITY ORGANISATIONS &amp; VILLAGE IN PRACTICAL PLANNING, PLANTING AND MAINTENANCE PROGRAM</a:t>
            </a:r>
          </a:p>
        </p:txBody>
      </p:sp>
      <p:sp>
        <p:nvSpPr>
          <p:cNvPr id="5" name="TextBox 4">
            <a:extLst>
              <a:ext uri="{FF2B5EF4-FFF2-40B4-BE49-F238E27FC236}">
                <a16:creationId xmlns:a16="http://schemas.microsoft.com/office/drawing/2014/main" id="{1BF61F6E-1C20-264C-A07D-C48E080D9CB6}"/>
              </a:ext>
            </a:extLst>
          </p:cNvPr>
          <p:cNvSpPr txBox="1"/>
          <p:nvPr/>
        </p:nvSpPr>
        <p:spPr>
          <a:xfrm>
            <a:off x="6314378" y="365125"/>
            <a:ext cx="4897243" cy="954107"/>
          </a:xfrm>
          <a:prstGeom prst="rect">
            <a:avLst/>
          </a:prstGeom>
          <a:noFill/>
        </p:spPr>
        <p:txBody>
          <a:bodyPr wrap="square" rtlCol="0">
            <a:spAutoFit/>
          </a:bodyPr>
          <a:lstStyle/>
          <a:p>
            <a:r>
              <a:rPr lang="en-US" sz="2800" b="1" dirty="0"/>
              <a:t>SOLUTIONS are part of this PROJECTS WORK PLAN…….</a:t>
            </a:r>
          </a:p>
        </p:txBody>
      </p:sp>
    </p:spTree>
    <p:extLst>
      <p:ext uri="{BB962C8B-B14F-4D97-AF65-F5344CB8AC3E}">
        <p14:creationId xmlns:p14="http://schemas.microsoft.com/office/powerpoint/2010/main" val="79170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384F-DDCB-9A48-80E5-19EC6812C74C}"/>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E45ED0CF-DD40-5D41-AC40-02D588E2D4F9}"/>
              </a:ext>
            </a:extLst>
          </p:cNvPr>
          <p:cNvPicPr>
            <a:picLocks noGrp="1" noChangeAspect="1"/>
          </p:cNvPicPr>
          <p:nvPr>
            <p:ph idx="1"/>
          </p:nvPr>
        </p:nvPicPr>
        <p:blipFill>
          <a:blip r:embed="rId2"/>
          <a:stretch>
            <a:fillRect/>
          </a:stretch>
        </p:blipFill>
        <p:spPr>
          <a:xfrm>
            <a:off x="-1289703" y="-256363"/>
            <a:ext cx="4199041" cy="2361961"/>
          </a:xfrm>
        </p:spPr>
      </p:pic>
      <p:sp>
        <p:nvSpPr>
          <p:cNvPr id="4" name="Text Placeholder 3">
            <a:extLst>
              <a:ext uri="{FF2B5EF4-FFF2-40B4-BE49-F238E27FC236}">
                <a16:creationId xmlns:a16="http://schemas.microsoft.com/office/drawing/2014/main" id="{08C1592F-01E1-8541-8C3A-EDDB32AC1793}"/>
              </a:ext>
            </a:extLst>
          </p:cNvPr>
          <p:cNvSpPr>
            <a:spLocks noGrp="1"/>
          </p:cNvSpPr>
          <p:nvPr>
            <p:ph type="body" sz="half" idx="2"/>
          </p:nvPr>
        </p:nvSpPr>
        <p:spPr>
          <a:xfrm>
            <a:off x="96982" y="2250830"/>
            <a:ext cx="5306032" cy="4607170"/>
          </a:xfrm>
        </p:spPr>
        <p:txBody>
          <a:bodyPr>
            <a:normAutofit/>
          </a:bodyPr>
          <a:lstStyle/>
          <a:p>
            <a:r>
              <a:rPr lang="en-US" b="1" dirty="0"/>
              <a:t>GROWING CONCERNS OVER ALGAE IN THE PAST SEVEN YEARS…</a:t>
            </a:r>
          </a:p>
          <a:p>
            <a:r>
              <a:rPr lang="en-US" dirty="0"/>
              <a:t>Frequent Muri Community cleanups for beaches extended to lagoon algae in 2016, followed by Chamber of Commerce funded Steve Lyon Clean-up late 2016. Algae growth was tracked over this period, with photos, sampling and drone. </a:t>
            </a:r>
          </a:p>
          <a:p>
            <a:r>
              <a:rPr lang="en-US" dirty="0"/>
              <a:t>The problem has worsened with sedimentation caused by new heavier rainfall pattern since 2016 as confirmed by the Meteorology Dept.  Sedimentation being trapped by algae resolving in shallower water as sedimentation/algae build up on the floor of the lagoon, resulting in warmer water and salinity.</a:t>
            </a:r>
          </a:p>
          <a:p>
            <a:r>
              <a:rPr lang="en-US" dirty="0"/>
              <a:t>Update: a pilot scheme was actioned in 2021 to clear growth and reduce sediment. We are tracking improvements in clearance and hopefully return of marine life driven away by benthos- (bottom) being unavailable for breeding and grazing.</a:t>
            </a:r>
          </a:p>
          <a:p>
            <a:r>
              <a:rPr lang="en-US" dirty="0"/>
              <a:t>Water surveys in 2021 confirm an extended purification cycle of 30yrs, 60  to +150 </a:t>
            </a:r>
            <a:r>
              <a:rPr lang="en-US" dirty="0" err="1"/>
              <a:t>yrs</a:t>
            </a:r>
            <a:r>
              <a:rPr lang="en-US" dirty="0"/>
              <a:t> from flat, hilly and mountain sources  </a:t>
            </a:r>
          </a:p>
        </p:txBody>
      </p:sp>
      <p:pic>
        <p:nvPicPr>
          <p:cNvPr id="8" name="Picture 7">
            <a:extLst>
              <a:ext uri="{FF2B5EF4-FFF2-40B4-BE49-F238E27FC236}">
                <a16:creationId xmlns:a16="http://schemas.microsoft.com/office/drawing/2014/main" id="{7F181ADC-40BE-7A4A-BEAA-CD4D0B781F92}"/>
              </a:ext>
            </a:extLst>
          </p:cNvPr>
          <p:cNvPicPr>
            <a:picLocks noChangeAspect="1"/>
          </p:cNvPicPr>
          <p:nvPr/>
        </p:nvPicPr>
        <p:blipFill>
          <a:blip r:embed="rId3"/>
          <a:stretch>
            <a:fillRect/>
          </a:stretch>
        </p:blipFill>
        <p:spPr>
          <a:xfrm>
            <a:off x="5807553" y="2123683"/>
            <a:ext cx="3173047" cy="2379785"/>
          </a:xfrm>
          <a:prstGeom prst="rect">
            <a:avLst/>
          </a:prstGeom>
        </p:spPr>
      </p:pic>
      <p:sp>
        <p:nvSpPr>
          <p:cNvPr id="10" name="TextBox 9">
            <a:extLst>
              <a:ext uri="{FF2B5EF4-FFF2-40B4-BE49-F238E27FC236}">
                <a16:creationId xmlns:a16="http://schemas.microsoft.com/office/drawing/2014/main" id="{6E7FA30C-33DA-CF47-98EC-A545D2C5706F}"/>
              </a:ext>
            </a:extLst>
          </p:cNvPr>
          <p:cNvSpPr txBox="1"/>
          <p:nvPr/>
        </p:nvSpPr>
        <p:spPr>
          <a:xfrm>
            <a:off x="5823239" y="2250830"/>
            <a:ext cx="3004238" cy="369332"/>
          </a:xfrm>
          <a:prstGeom prst="rect">
            <a:avLst/>
          </a:prstGeom>
          <a:noFill/>
        </p:spPr>
        <p:txBody>
          <a:bodyPr wrap="square" rtlCol="0">
            <a:spAutoFit/>
          </a:bodyPr>
          <a:lstStyle/>
          <a:p>
            <a:r>
              <a:rPr lang="en-US" dirty="0" err="1">
                <a:solidFill>
                  <a:schemeClr val="bg1"/>
                </a:solidFill>
              </a:rPr>
              <a:t>Caulerpa</a:t>
            </a:r>
            <a:r>
              <a:rPr lang="en-US" dirty="0">
                <a:solidFill>
                  <a:schemeClr val="bg1"/>
                </a:solidFill>
              </a:rPr>
              <a:t> </a:t>
            </a:r>
            <a:r>
              <a:rPr lang="en-US" dirty="0" err="1">
                <a:solidFill>
                  <a:schemeClr val="bg1"/>
                </a:solidFill>
              </a:rPr>
              <a:t>Cuppressoides</a:t>
            </a:r>
            <a:endParaRPr lang="en-US" dirty="0">
              <a:solidFill>
                <a:schemeClr val="bg1"/>
              </a:solidFill>
            </a:endParaRPr>
          </a:p>
        </p:txBody>
      </p:sp>
      <p:pic>
        <p:nvPicPr>
          <p:cNvPr id="12" name="Picture 11">
            <a:extLst>
              <a:ext uri="{FF2B5EF4-FFF2-40B4-BE49-F238E27FC236}">
                <a16:creationId xmlns:a16="http://schemas.microsoft.com/office/drawing/2014/main" id="{EC77E8A3-91E3-0543-81DA-95457BDABD42}"/>
              </a:ext>
            </a:extLst>
          </p:cNvPr>
          <p:cNvPicPr>
            <a:picLocks noChangeAspect="1"/>
          </p:cNvPicPr>
          <p:nvPr/>
        </p:nvPicPr>
        <p:blipFill>
          <a:blip r:embed="rId4"/>
          <a:stretch>
            <a:fillRect/>
          </a:stretch>
        </p:blipFill>
        <p:spPr>
          <a:xfrm flipH="1">
            <a:off x="8948611" y="4478215"/>
            <a:ext cx="3173047" cy="2379785"/>
          </a:xfrm>
          <a:prstGeom prst="rect">
            <a:avLst/>
          </a:prstGeom>
        </p:spPr>
      </p:pic>
      <p:sp>
        <p:nvSpPr>
          <p:cNvPr id="13" name="TextBox 12">
            <a:extLst>
              <a:ext uri="{FF2B5EF4-FFF2-40B4-BE49-F238E27FC236}">
                <a16:creationId xmlns:a16="http://schemas.microsoft.com/office/drawing/2014/main" id="{E0C16E7E-B1A9-8C4F-A858-6D4800DD4D13}"/>
              </a:ext>
            </a:extLst>
          </p:cNvPr>
          <p:cNvSpPr txBox="1"/>
          <p:nvPr/>
        </p:nvSpPr>
        <p:spPr>
          <a:xfrm>
            <a:off x="9870832" y="3622431"/>
            <a:ext cx="1899138" cy="923330"/>
          </a:xfrm>
          <a:prstGeom prst="rect">
            <a:avLst/>
          </a:prstGeom>
          <a:noFill/>
        </p:spPr>
        <p:txBody>
          <a:bodyPr wrap="square" rtlCol="0">
            <a:spAutoFit/>
          </a:bodyPr>
          <a:lstStyle/>
          <a:p>
            <a:r>
              <a:rPr lang="en-US" dirty="0">
                <a:solidFill>
                  <a:schemeClr val="bg1"/>
                </a:solidFill>
              </a:rPr>
              <a:t>Die Back and sedimentation in action.</a:t>
            </a:r>
          </a:p>
        </p:txBody>
      </p:sp>
      <p:pic>
        <p:nvPicPr>
          <p:cNvPr id="15" name="Picture 14">
            <a:extLst>
              <a:ext uri="{FF2B5EF4-FFF2-40B4-BE49-F238E27FC236}">
                <a16:creationId xmlns:a16="http://schemas.microsoft.com/office/drawing/2014/main" id="{11C4A764-D546-A148-8012-7B9F17989D6D}"/>
              </a:ext>
            </a:extLst>
          </p:cNvPr>
          <p:cNvPicPr>
            <a:picLocks noChangeAspect="1"/>
          </p:cNvPicPr>
          <p:nvPr/>
        </p:nvPicPr>
        <p:blipFill>
          <a:blip r:embed="rId5"/>
          <a:stretch>
            <a:fillRect/>
          </a:stretch>
        </p:blipFill>
        <p:spPr>
          <a:xfrm>
            <a:off x="5775564" y="4478215"/>
            <a:ext cx="3173047" cy="2379785"/>
          </a:xfrm>
          <a:prstGeom prst="rect">
            <a:avLst/>
          </a:prstGeom>
        </p:spPr>
      </p:pic>
      <p:sp>
        <p:nvSpPr>
          <p:cNvPr id="16" name="TextBox 15">
            <a:extLst>
              <a:ext uri="{FF2B5EF4-FFF2-40B4-BE49-F238E27FC236}">
                <a16:creationId xmlns:a16="http://schemas.microsoft.com/office/drawing/2014/main" id="{FBB466A1-1CAA-8743-B027-A1B2B96FD065}"/>
              </a:ext>
            </a:extLst>
          </p:cNvPr>
          <p:cNvSpPr txBox="1"/>
          <p:nvPr/>
        </p:nvSpPr>
        <p:spPr>
          <a:xfrm>
            <a:off x="5943600" y="4759569"/>
            <a:ext cx="2883877" cy="369332"/>
          </a:xfrm>
          <a:prstGeom prst="rect">
            <a:avLst/>
          </a:prstGeom>
          <a:noFill/>
        </p:spPr>
        <p:txBody>
          <a:bodyPr wrap="square" rtlCol="0">
            <a:spAutoFit/>
          </a:bodyPr>
          <a:lstStyle/>
          <a:p>
            <a:r>
              <a:rPr lang="en-US" dirty="0">
                <a:solidFill>
                  <a:schemeClr val="bg1"/>
                </a:solidFill>
              </a:rPr>
              <a:t>Thick bed of algae</a:t>
            </a:r>
          </a:p>
        </p:txBody>
      </p:sp>
      <p:pic>
        <p:nvPicPr>
          <p:cNvPr id="18" name="Picture 17">
            <a:extLst>
              <a:ext uri="{FF2B5EF4-FFF2-40B4-BE49-F238E27FC236}">
                <a16:creationId xmlns:a16="http://schemas.microsoft.com/office/drawing/2014/main" id="{6A7AA478-C878-8B49-949A-D7A31049218B}"/>
              </a:ext>
            </a:extLst>
          </p:cNvPr>
          <p:cNvPicPr>
            <a:picLocks noChangeAspect="1"/>
          </p:cNvPicPr>
          <p:nvPr/>
        </p:nvPicPr>
        <p:blipFill>
          <a:blip r:embed="rId6"/>
          <a:stretch>
            <a:fillRect/>
          </a:stretch>
        </p:blipFill>
        <p:spPr>
          <a:xfrm>
            <a:off x="8948611" y="2113767"/>
            <a:ext cx="3219939" cy="2414954"/>
          </a:xfrm>
          <a:prstGeom prst="rect">
            <a:avLst/>
          </a:prstGeom>
        </p:spPr>
      </p:pic>
      <p:sp>
        <p:nvSpPr>
          <p:cNvPr id="21" name="TextBox 20">
            <a:extLst>
              <a:ext uri="{FF2B5EF4-FFF2-40B4-BE49-F238E27FC236}">
                <a16:creationId xmlns:a16="http://schemas.microsoft.com/office/drawing/2014/main" id="{C86A00D7-AB5F-3F45-8A0F-A97AC5125633}"/>
              </a:ext>
            </a:extLst>
          </p:cNvPr>
          <p:cNvSpPr txBox="1"/>
          <p:nvPr/>
        </p:nvSpPr>
        <p:spPr>
          <a:xfrm>
            <a:off x="9117420" y="2250830"/>
            <a:ext cx="2883104" cy="646331"/>
          </a:xfrm>
          <a:prstGeom prst="rect">
            <a:avLst/>
          </a:prstGeom>
          <a:noFill/>
        </p:spPr>
        <p:txBody>
          <a:bodyPr wrap="square" rtlCol="0">
            <a:spAutoFit/>
          </a:bodyPr>
          <a:lstStyle/>
          <a:p>
            <a:r>
              <a:rPr lang="en-US" dirty="0"/>
              <a:t>White tips show </a:t>
            </a:r>
            <a:r>
              <a:rPr lang="en-US" dirty="0" err="1"/>
              <a:t>sporing</a:t>
            </a:r>
            <a:r>
              <a:rPr lang="en-US" dirty="0"/>
              <a:t> before dieback</a:t>
            </a:r>
          </a:p>
        </p:txBody>
      </p:sp>
      <p:sp>
        <p:nvSpPr>
          <p:cNvPr id="22" name="TextBox 21">
            <a:extLst>
              <a:ext uri="{FF2B5EF4-FFF2-40B4-BE49-F238E27FC236}">
                <a16:creationId xmlns:a16="http://schemas.microsoft.com/office/drawing/2014/main" id="{F5D82664-EAA3-DC45-A4CB-895449A53564}"/>
              </a:ext>
            </a:extLst>
          </p:cNvPr>
          <p:cNvSpPr txBox="1"/>
          <p:nvPr/>
        </p:nvSpPr>
        <p:spPr>
          <a:xfrm>
            <a:off x="9069746" y="5978769"/>
            <a:ext cx="3098804" cy="923330"/>
          </a:xfrm>
          <a:prstGeom prst="rect">
            <a:avLst/>
          </a:prstGeom>
          <a:noFill/>
        </p:spPr>
        <p:txBody>
          <a:bodyPr wrap="square" rtlCol="0">
            <a:spAutoFit/>
          </a:bodyPr>
          <a:lstStyle/>
          <a:p>
            <a:r>
              <a:rPr lang="en-US" dirty="0">
                <a:solidFill>
                  <a:schemeClr val="bg1"/>
                </a:solidFill>
              </a:rPr>
              <a:t>Dieback + sedimentation = thick black anoxic estuarine mud</a:t>
            </a:r>
          </a:p>
        </p:txBody>
      </p:sp>
      <p:pic>
        <p:nvPicPr>
          <p:cNvPr id="24" name="Picture 23">
            <a:extLst>
              <a:ext uri="{FF2B5EF4-FFF2-40B4-BE49-F238E27FC236}">
                <a16:creationId xmlns:a16="http://schemas.microsoft.com/office/drawing/2014/main" id="{E4D95C4D-5E39-3541-B988-12A5DF8F17FB}"/>
              </a:ext>
            </a:extLst>
          </p:cNvPr>
          <p:cNvPicPr>
            <a:picLocks noChangeAspect="1"/>
          </p:cNvPicPr>
          <p:nvPr/>
        </p:nvPicPr>
        <p:blipFill>
          <a:blip r:embed="rId7"/>
          <a:stretch>
            <a:fillRect/>
          </a:stretch>
        </p:blipFill>
        <p:spPr>
          <a:xfrm>
            <a:off x="2505601" y="-256363"/>
            <a:ext cx="3237658" cy="2428244"/>
          </a:xfrm>
          <a:prstGeom prst="rect">
            <a:avLst/>
          </a:prstGeom>
        </p:spPr>
      </p:pic>
      <p:pic>
        <p:nvPicPr>
          <p:cNvPr id="26" name="Picture 25">
            <a:extLst>
              <a:ext uri="{FF2B5EF4-FFF2-40B4-BE49-F238E27FC236}">
                <a16:creationId xmlns:a16="http://schemas.microsoft.com/office/drawing/2014/main" id="{70A623A6-83AD-8B4C-A91D-0D9EFC5270DE}"/>
              </a:ext>
            </a:extLst>
          </p:cNvPr>
          <p:cNvPicPr>
            <a:picLocks noChangeAspect="1"/>
          </p:cNvPicPr>
          <p:nvPr/>
        </p:nvPicPr>
        <p:blipFill>
          <a:blip r:embed="rId8"/>
          <a:stretch>
            <a:fillRect/>
          </a:stretch>
        </p:blipFill>
        <p:spPr>
          <a:xfrm>
            <a:off x="5703638" y="-328806"/>
            <a:ext cx="6489945" cy="2506845"/>
          </a:xfrm>
          <a:prstGeom prst="rect">
            <a:avLst/>
          </a:prstGeom>
        </p:spPr>
      </p:pic>
      <p:sp>
        <p:nvSpPr>
          <p:cNvPr id="27" name="TextBox 26">
            <a:extLst>
              <a:ext uri="{FF2B5EF4-FFF2-40B4-BE49-F238E27FC236}">
                <a16:creationId xmlns:a16="http://schemas.microsoft.com/office/drawing/2014/main" id="{B4532D8A-F197-8646-9322-DF7734737D13}"/>
              </a:ext>
            </a:extLst>
          </p:cNvPr>
          <p:cNvSpPr txBox="1"/>
          <p:nvPr/>
        </p:nvSpPr>
        <p:spPr>
          <a:xfrm>
            <a:off x="9790771" y="369332"/>
            <a:ext cx="1560658" cy="461665"/>
          </a:xfrm>
          <a:prstGeom prst="rect">
            <a:avLst/>
          </a:prstGeom>
          <a:noFill/>
        </p:spPr>
        <p:txBody>
          <a:bodyPr wrap="square" rtlCol="0">
            <a:spAutoFit/>
          </a:bodyPr>
          <a:lstStyle/>
          <a:p>
            <a:r>
              <a:rPr lang="en-US" sz="2400" b="1" dirty="0">
                <a:solidFill>
                  <a:schemeClr val="bg1"/>
                </a:solidFill>
              </a:rPr>
              <a:t>2021</a:t>
            </a:r>
          </a:p>
        </p:txBody>
      </p:sp>
      <p:sp>
        <p:nvSpPr>
          <p:cNvPr id="28" name="TextBox 27">
            <a:extLst>
              <a:ext uri="{FF2B5EF4-FFF2-40B4-BE49-F238E27FC236}">
                <a16:creationId xmlns:a16="http://schemas.microsoft.com/office/drawing/2014/main" id="{E944A245-C2C4-8E41-884F-78FCE7F1F427}"/>
              </a:ext>
            </a:extLst>
          </p:cNvPr>
          <p:cNvSpPr txBox="1"/>
          <p:nvPr/>
        </p:nvSpPr>
        <p:spPr>
          <a:xfrm>
            <a:off x="1761893" y="211873"/>
            <a:ext cx="885773" cy="369332"/>
          </a:xfrm>
          <a:prstGeom prst="rect">
            <a:avLst/>
          </a:prstGeom>
          <a:noFill/>
        </p:spPr>
        <p:txBody>
          <a:bodyPr wrap="square" rtlCol="0">
            <a:spAutoFit/>
          </a:bodyPr>
          <a:lstStyle/>
          <a:p>
            <a:r>
              <a:rPr lang="en-US" b="1" dirty="0">
                <a:solidFill>
                  <a:schemeClr val="bg1"/>
                </a:solidFill>
              </a:rPr>
              <a:t>2016</a:t>
            </a:r>
          </a:p>
        </p:txBody>
      </p:sp>
      <p:sp>
        <p:nvSpPr>
          <p:cNvPr id="30" name="TextBox 29">
            <a:extLst>
              <a:ext uri="{FF2B5EF4-FFF2-40B4-BE49-F238E27FC236}">
                <a16:creationId xmlns:a16="http://schemas.microsoft.com/office/drawing/2014/main" id="{B7328ECB-4282-E044-B24E-4E96FCDCBC08}"/>
              </a:ext>
            </a:extLst>
          </p:cNvPr>
          <p:cNvSpPr txBox="1"/>
          <p:nvPr/>
        </p:nvSpPr>
        <p:spPr>
          <a:xfrm>
            <a:off x="4575152" y="-1"/>
            <a:ext cx="655872" cy="369332"/>
          </a:xfrm>
          <a:prstGeom prst="rect">
            <a:avLst/>
          </a:prstGeom>
          <a:noFill/>
        </p:spPr>
        <p:txBody>
          <a:bodyPr wrap="square" rtlCol="0">
            <a:spAutoFit/>
          </a:bodyPr>
          <a:lstStyle/>
          <a:p>
            <a:r>
              <a:rPr lang="en-US" b="1" dirty="0">
                <a:solidFill>
                  <a:schemeClr val="bg1"/>
                </a:solidFill>
              </a:rPr>
              <a:t>2018</a:t>
            </a:r>
          </a:p>
        </p:txBody>
      </p:sp>
    </p:spTree>
    <p:extLst>
      <p:ext uri="{BB962C8B-B14F-4D97-AF65-F5344CB8AC3E}">
        <p14:creationId xmlns:p14="http://schemas.microsoft.com/office/powerpoint/2010/main" val="34474902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F13E4-491F-9549-95D0-736ACFC3C636}"/>
              </a:ext>
            </a:extLst>
          </p:cNvPr>
          <p:cNvSpPr>
            <a:spLocks noGrp="1"/>
          </p:cNvSpPr>
          <p:nvPr>
            <p:ph type="title"/>
          </p:nvPr>
        </p:nvSpPr>
        <p:spPr/>
        <p:txBody>
          <a:bodyPr>
            <a:normAutofit fontScale="90000"/>
          </a:bodyPr>
          <a:lstStyle/>
          <a:p>
            <a:r>
              <a:rPr lang="en-US" b="1" dirty="0"/>
              <a:t>Streams are corridors for the sedimentation as we lose </a:t>
            </a:r>
            <a:r>
              <a:rPr lang="en-US" b="1" dirty="0" err="1"/>
              <a:t>tonnes</a:t>
            </a:r>
            <a:r>
              <a:rPr lang="en-US" b="1" dirty="0"/>
              <a:t> of valuable topsoil in heavy rains.</a:t>
            </a:r>
          </a:p>
        </p:txBody>
      </p:sp>
      <p:pic>
        <p:nvPicPr>
          <p:cNvPr id="8" name="Content Placeholder 7">
            <a:extLst>
              <a:ext uri="{FF2B5EF4-FFF2-40B4-BE49-F238E27FC236}">
                <a16:creationId xmlns:a16="http://schemas.microsoft.com/office/drawing/2014/main" id="{A141CF2C-C8FA-3745-A44A-3DC30019C13B}"/>
              </a:ext>
            </a:extLst>
          </p:cNvPr>
          <p:cNvPicPr>
            <a:picLocks noGrp="1" noChangeAspect="1"/>
          </p:cNvPicPr>
          <p:nvPr>
            <p:ph sz="half" idx="1"/>
          </p:nvPr>
        </p:nvPicPr>
        <p:blipFill>
          <a:blip r:embed="rId2"/>
          <a:stretch>
            <a:fillRect/>
          </a:stretch>
        </p:blipFill>
        <p:spPr>
          <a:xfrm>
            <a:off x="4626591" y="1512121"/>
            <a:ext cx="3290107" cy="2467580"/>
          </a:xfrm>
        </p:spPr>
      </p:pic>
      <p:sp>
        <p:nvSpPr>
          <p:cNvPr id="3" name="TextBox 2">
            <a:extLst>
              <a:ext uri="{FF2B5EF4-FFF2-40B4-BE49-F238E27FC236}">
                <a16:creationId xmlns:a16="http://schemas.microsoft.com/office/drawing/2014/main" id="{84851D0E-47FB-4149-9F75-3D8D5114019F}"/>
              </a:ext>
            </a:extLst>
          </p:cNvPr>
          <p:cNvSpPr txBox="1"/>
          <p:nvPr/>
        </p:nvSpPr>
        <p:spPr>
          <a:xfrm>
            <a:off x="838201" y="2022764"/>
            <a:ext cx="3788390" cy="4154984"/>
          </a:xfrm>
          <a:prstGeom prst="rect">
            <a:avLst/>
          </a:prstGeom>
          <a:noFill/>
        </p:spPr>
        <p:txBody>
          <a:bodyPr wrap="square" rtlCol="0">
            <a:spAutoFit/>
          </a:bodyPr>
          <a:lstStyle/>
          <a:p>
            <a:pPr marL="342900" indent="-342900">
              <a:buFont typeface="Arial" panose="020B0604020202020204" pitchFamily="34" charset="0"/>
              <a:buChar char="•"/>
            </a:pPr>
            <a:r>
              <a:rPr lang="en-US" sz="2400" b="1" dirty="0"/>
              <a:t>Topsoil lost from the land contribute to Algae growth</a:t>
            </a:r>
          </a:p>
          <a:p>
            <a:pPr marL="342900" indent="-342900">
              <a:buFont typeface="Arial" panose="020B0604020202020204" pitchFamily="34" charset="0"/>
              <a:buChar char="•"/>
            </a:pPr>
            <a:r>
              <a:rPr lang="en-US" sz="2400" b="1" dirty="0"/>
              <a:t>increase nitrogen and phosphates in the water </a:t>
            </a:r>
          </a:p>
          <a:p>
            <a:pPr marL="342900" indent="-342900">
              <a:buFont typeface="Arial" panose="020B0604020202020204" pitchFamily="34" charset="0"/>
              <a:buChar char="•"/>
            </a:pPr>
            <a:r>
              <a:rPr lang="en-US" sz="2400" b="1" dirty="0"/>
              <a:t>Topsoil takes over 100 years to form</a:t>
            </a:r>
          </a:p>
          <a:p>
            <a:pPr marL="342900" indent="-342900">
              <a:buFont typeface="Arial" panose="020B0604020202020204" pitchFamily="34" charset="0"/>
              <a:buChar char="•"/>
            </a:pPr>
            <a:r>
              <a:rPr lang="en-US" sz="2400" b="1" dirty="0"/>
              <a:t>Topsoil smothers coral and deprives it of light for growth </a:t>
            </a:r>
          </a:p>
          <a:p>
            <a:pPr marL="342900" indent="-342900">
              <a:buFont typeface="Arial" panose="020B0604020202020204" pitchFamily="34" charset="0"/>
              <a:buChar char="•"/>
            </a:pPr>
            <a:r>
              <a:rPr lang="en-US" sz="2400" b="1" dirty="0"/>
              <a:t>Coral turn white and die!! </a:t>
            </a:r>
          </a:p>
        </p:txBody>
      </p:sp>
      <p:pic>
        <p:nvPicPr>
          <p:cNvPr id="5" name="Picture 4">
            <a:extLst>
              <a:ext uri="{FF2B5EF4-FFF2-40B4-BE49-F238E27FC236}">
                <a16:creationId xmlns:a16="http://schemas.microsoft.com/office/drawing/2014/main" id="{459BED3E-ADEF-7240-9F52-94B6E05271C2}"/>
              </a:ext>
            </a:extLst>
          </p:cNvPr>
          <p:cNvPicPr>
            <a:picLocks noChangeAspect="1"/>
          </p:cNvPicPr>
          <p:nvPr/>
        </p:nvPicPr>
        <p:blipFill>
          <a:blip r:embed="rId3"/>
          <a:stretch>
            <a:fillRect/>
          </a:stretch>
        </p:blipFill>
        <p:spPr>
          <a:xfrm>
            <a:off x="4626591" y="3979701"/>
            <a:ext cx="3343561" cy="2507670"/>
          </a:xfrm>
          <a:prstGeom prst="rect">
            <a:avLst/>
          </a:prstGeom>
        </p:spPr>
      </p:pic>
      <p:pic>
        <p:nvPicPr>
          <p:cNvPr id="10" name="Picture Placeholder 5">
            <a:extLst>
              <a:ext uri="{FF2B5EF4-FFF2-40B4-BE49-F238E27FC236}">
                <a16:creationId xmlns:a16="http://schemas.microsoft.com/office/drawing/2014/main" id="{33811369-119B-7F4B-B319-E9A6852F181D}"/>
              </a:ext>
            </a:extLst>
          </p:cNvPr>
          <p:cNvPicPr>
            <a:picLocks noChangeAspect="1"/>
          </p:cNvPicPr>
          <p:nvPr/>
        </p:nvPicPr>
        <p:blipFill>
          <a:blip r:embed="rId4"/>
          <a:srcRect l="17129" r="17129"/>
          <a:stretch>
            <a:fillRect/>
          </a:stretch>
        </p:blipFill>
        <p:spPr>
          <a:xfrm>
            <a:off x="7916698" y="3938352"/>
            <a:ext cx="3234975" cy="2554365"/>
          </a:xfrm>
          <a:prstGeom prst="rect">
            <a:avLst/>
          </a:prstGeom>
        </p:spPr>
      </p:pic>
      <p:pic>
        <p:nvPicPr>
          <p:cNvPr id="12" name="Content Placeholder 11">
            <a:extLst>
              <a:ext uri="{FF2B5EF4-FFF2-40B4-BE49-F238E27FC236}">
                <a16:creationId xmlns:a16="http://schemas.microsoft.com/office/drawing/2014/main" id="{D6A6695A-B97B-E64A-AA0E-48FF747A85AD}"/>
              </a:ext>
            </a:extLst>
          </p:cNvPr>
          <p:cNvPicPr>
            <a:picLocks noGrp="1" noChangeAspect="1"/>
          </p:cNvPicPr>
          <p:nvPr>
            <p:ph sz="half" idx="2"/>
          </p:nvPr>
        </p:nvPicPr>
        <p:blipFill>
          <a:blip r:embed="rId5"/>
          <a:stretch>
            <a:fillRect/>
          </a:stretch>
        </p:blipFill>
        <p:spPr>
          <a:xfrm>
            <a:off x="7916698" y="1512121"/>
            <a:ext cx="3234975" cy="2426231"/>
          </a:xfrm>
        </p:spPr>
      </p:pic>
    </p:spTree>
    <p:extLst>
      <p:ext uri="{BB962C8B-B14F-4D97-AF65-F5344CB8AC3E}">
        <p14:creationId xmlns:p14="http://schemas.microsoft.com/office/powerpoint/2010/main" val="2197459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34F09-EDF6-6A4D-B2DF-DE24F0E613E8}"/>
              </a:ext>
            </a:extLst>
          </p:cNvPr>
          <p:cNvSpPr>
            <a:spLocks noGrp="1"/>
          </p:cNvSpPr>
          <p:nvPr>
            <p:ph type="title"/>
          </p:nvPr>
        </p:nvSpPr>
        <p:spPr>
          <a:xfrm>
            <a:off x="300251" y="568712"/>
            <a:ext cx="4080680" cy="2252547"/>
          </a:xfrm>
        </p:spPr>
        <p:txBody>
          <a:bodyPr>
            <a:normAutofit/>
          </a:bodyPr>
          <a:lstStyle/>
          <a:p>
            <a:r>
              <a:rPr lang="en-US" dirty="0"/>
              <a:t>BELOW: Map of Muri streams – Parengaru, Areiti and Aremango…..</a:t>
            </a:r>
            <a:br>
              <a:rPr lang="en-US" dirty="0"/>
            </a:br>
            <a:endParaRPr lang="en-US" dirty="0"/>
          </a:p>
        </p:txBody>
      </p:sp>
      <p:pic>
        <p:nvPicPr>
          <p:cNvPr id="6" name="Picture Placeholder 5">
            <a:extLst>
              <a:ext uri="{FF2B5EF4-FFF2-40B4-BE49-F238E27FC236}">
                <a16:creationId xmlns:a16="http://schemas.microsoft.com/office/drawing/2014/main" id="{F153E5F0-ED90-FF44-81C7-D39FF26B5A4F}"/>
              </a:ext>
            </a:extLst>
          </p:cNvPr>
          <p:cNvPicPr>
            <a:picLocks noGrp="1" noChangeAspect="1"/>
          </p:cNvPicPr>
          <p:nvPr>
            <p:ph type="pic" idx="1"/>
          </p:nvPr>
        </p:nvPicPr>
        <p:blipFill>
          <a:blip r:embed="rId2"/>
          <a:srcRect t="20390" b="20390"/>
          <a:stretch>
            <a:fillRect/>
          </a:stretch>
        </p:blipFill>
        <p:spPr>
          <a:xfrm>
            <a:off x="0" y="3200400"/>
            <a:ext cx="4632166" cy="3657600"/>
          </a:xfrm>
        </p:spPr>
      </p:pic>
      <p:pic>
        <p:nvPicPr>
          <p:cNvPr id="8" name="Picture 7">
            <a:extLst>
              <a:ext uri="{FF2B5EF4-FFF2-40B4-BE49-F238E27FC236}">
                <a16:creationId xmlns:a16="http://schemas.microsoft.com/office/drawing/2014/main" id="{CED40FAF-2087-2441-A6B1-7B961DC35F70}"/>
              </a:ext>
            </a:extLst>
          </p:cNvPr>
          <p:cNvPicPr>
            <a:picLocks noChangeAspect="1"/>
          </p:cNvPicPr>
          <p:nvPr/>
        </p:nvPicPr>
        <p:blipFill>
          <a:blip r:embed="rId3"/>
          <a:stretch>
            <a:fillRect/>
          </a:stretch>
        </p:blipFill>
        <p:spPr>
          <a:xfrm>
            <a:off x="4572000" y="1"/>
            <a:ext cx="7002966" cy="5609062"/>
          </a:xfrm>
          <a:prstGeom prst="rect">
            <a:avLst/>
          </a:prstGeom>
        </p:spPr>
      </p:pic>
      <p:sp>
        <p:nvSpPr>
          <p:cNvPr id="9" name="TextBox 8">
            <a:extLst>
              <a:ext uri="{FF2B5EF4-FFF2-40B4-BE49-F238E27FC236}">
                <a16:creationId xmlns:a16="http://schemas.microsoft.com/office/drawing/2014/main" id="{D9BA3933-C35E-4E41-9BBE-F2798A9415F6}"/>
              </a:ext>
            </a:extLst>
          </p:cNvPr>
          <p:cNvSpPr txBox="1"/>
          <p:nvPr/>
        </p:nvSpPr>
        <p:spPr>
          <a:xfrm>
            <a:off x="5620214" y="5731726"/>
            <a:ext cx="5330283" cy="1200329"/>
          </a:xfrm>
          <a:prstGeom prst="rect">
            <a:avLst/>
          </a:prstGeom>
          <a:noFill/>
        </p:spPr>
        <p:txBody>
          <a:bodyPr wrap="square" rtlCol="0">
            <a:spAutoFit/>
          </a:bodyPr>
          <a:lstStyle/>
          <a:p>
            <a:r>
              <a:rPr lang="en-US" dirty="0"/>
              <a:t>Above: Brennan’s detailed map for planting Parengaru Stream. Paired with photos recently taken at ground level, showing stream inclines, present planting and erosion.</a:t>
            </a:r>
          </a:p>
        </p:txBody>
      </p:sp>
    </p:spTree>
    <p:extLst>
      <p:ext uri="{BB962C8B-B14F-4D97-AF65-F5344CB8AC3E}">
        <p14:creationId xmlns:p14="http://schemas.microsoft.com/office/powerpoint/2010/main" val="2345436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A13649F-7529-274B-AF41-996DCD3FE2DA}"/>
              </a:ext>
            </a:extLst>
          </p:cNvPr>
          <p:cNvPicPr>
            <a:picLocks noGrp="1" noChangeAspect="1"/>
          </p:cNvPicPr>
          <p:nvPr>
            <p:ph type="pic" idx="1"/>
          </p:nvPr>
        </p:nvPicPr>
        <p:blipFill>
          <a:blip r:embed="rId2"/>
          <a:srcRect t="20390" b="20390"/>
          <a:stretch>
            <a:fillRect/>
          </a:stretch>
        </p:blipFill>
        <p:spPr>
          <a:xfrm>
            <a:off x="4872551" y="1463"/>
            <a:ext cx="4953843" cy="3911600"/>
          </a:xfrm>
        </p:spPr>
      </p:pic>
      <p:pic>
        <p:nvPicPr>
          <p:cNvPr id="12" name="Picture 11">
            <a:extLst>
              <a:ext uri="{FF2B5EF4-FFF2-40B4-BE49-F238E27FC236}">
                <a16:creationId xmlns:a16="http://schemas.microsoft.com/office/drawing/2014/main" id="{88595F79-2543-904F-A2D5-55F28652727E}"/>
              </a:ext>
            </a:extLst>
          </p:cNvPr>
          <p:cNvPicPr>
            <a:picLocks noChangeAspect="1"/>
          </p:cNvPicPr>
          <p:nvPr/>
        </p:nvPicPr>
        <p:blipFill>
          <a:blip r:embed="rId3"/>
          <a:stretch>
            <a:fillRect/>
          </a:stretch>
        </p:blipFill>
        <p:spPr>
          <a:xfrm>
            <a:off x="9127842" y="25400"/>
            <a:ext cx="3048000" cy="4064000"/>
          </a:xfrm>
          <a:prstGeom prst="rect">
            <a:avLst/>
          </a:prstGeom>
        </p:spPr>
      </p:pic>
      <p:pic>
        <p:nvPicPr>
          <p:cNvPr id="18" name="Picture 17">
            <a:extLst>
              <a:ext uri="{FF2B5EF4-FFF2-40B4-BE49-F238E27FC236}">
                <a16:creationId xmlns:a16="http://schemas.microsoft.com/office/drawing/2014/main" id="{076DF66A-C7C8-904B-A36A-91442237EFD3}"/>
              </a:ext>
            </a:extLst>
          </p:cNvPr>
          <p:cNvPicPr>
            <a:picLocks noChangeAspect="1"/>
          </p:cNvPicPr>
          <p:nvPr/>
        </p:nvPicPr>
        <p:blipFill>
          <a:blip r:embed="rId4"/>
          <a:stretch>
            <a:fillRect/>
          </a:stretch>
        </p:blipFill>
        <p:spPr>
          <a:xfrm>
            <a:off x="0" y="1463"/>
            <a:ext cx="4872551" cy="3655417"/>
          </a:xfrm>
          <a:prstGeom prst="rect">
            <a:avLst/>
          </a:prstGeom>
        </p:spPr>
      </p:pic>
      <p:sp>
        <p:nvSpPr>
          <p:cNvPr id="19" name="TextBox 18">
            <a:extLst>
              <a:ext uri="{FF2B5EF4-FFF2-40B4-BE49-F238E27FC236}">
                <a16:creationId xmlns:a16="http://schemas.microsoft.com/office/drawing/2014/main" id="{697F9959-F4B6-E140-9DBB-D39AF3BF66CC}"/>
              </a:ext>
            </a:extLst>
          </p:cNvPr>
          <p:cNvSpPr txBox="1"/>
          <p:nvPr/>
        </p:nvSpPr>
        <p:spPr>
          <a:xfrm>
            <a:off x="5222570" y="1332411"/>
            <a:ext cx="2683646" cy="2031325"/>
          </a:xfrm>
          <a:prstGeom prst="rect">
            <a:avLst/>
          </a:prstGeom>
          <a:noFill/>
        </p:spPr>
        <p:txBody>
          <a:bodyPr wrap="square" rtlCol="0">
            <a:spAutoFit/>
          </a:bodyPr>
          <a:lstStyle/>
          <a:p>
            <a:r>
              <a:rPr lang="en-US" dirty="0">
                <a:solidFill>
                  <a:schemeClr val="bg1"/>
                </a:solidFill>
              </a:rPr>
              <a:t>Left - Erosion on the flat and right -erosion on the hillside.</a:t>
            </a:r>
          </a:p>
          <a:p>
            <a:endParaRPr lang="en-US" dirty="0">
              <a:solidFill>
                <a:schemeClr val="bg1"/>
              </a:solidFill>
            </a:endParaRPr>
          </a:p>
          <a:p>
            <a:r>
              <a:rPr lang="en-US" dirty="0">
                <a:solidFill>
                  <a:schemeClr val="bg1"/>
                </a:solidFill>
              </a:rPr>
              <a:t>In heavy rain we take water samples to narrow down the problem areas</a:t>
            </a:r>
            <a:r>
              <a:rPr lang="en-US" dirty="0"/>
              <a:t>.</a:t>
            </a:r>
          </a:p>
        </p:txBody>
      </p:sp>
      <p:sp>
        <p:nvSpPr>
          <p:cNvPr id="20" name="TextBox 19">
            <a:extLst>
              <a:ext uri="{FF2B5EF4-FFF2-40B4-BE49-F238E27FC236}">
                <a16:creationId xmlns:a16="http://schemas.microsoft.com/office/drawing/2014/main" id="{4F8785A4-B6B4-EB40-80FD-51E4015AC02A}"/>
              </a:ext>
            </a:extLst>
          </p:cNvPr>
          <p:cNvSpPr txBox="1"/>
          <p:nvPr/>
        </p:nvSpPr>
        <p:spPr>
          <a:xfrm>
            <a:off x="280542" y="2787082"/>
            <a:ext cx="2475722" cy="646331"/>
          </a:xfrm>
          <a:prstGeom prst="rect">
            <a:avLst/>
          </a:prstGeom>
          <a:noFill/>
        </p:spPr>
        <p:txBody>
          <a:bodyPr wrap="square" rtlCol="0">
            <a:spAutoFit/>
          </a:bodyPr>
          <a:lstStyle/>
          <a:p>
            <a:r>
              <a:rPr lang="en-US" b="1" dirty="0">
                <a:solidFill>
                  <a:schemeClr val="bg1"/>
                </a:solidFill>
              </a:rPr>
              <a:t>PARENGARU STREAM MAY 2022</a:t>
            </a:r>
          </a:p>
        </p:txBody>
      </p:sp>
      <p:pic>
        <p:nvPicPr>
          <p:cNvPr id="3" name="Picture 2">
            <a:extLst>
              <a:ext uri="{FF2B5EF4-FFF2-40B4-BE49-F238E27FC236}">
                <a16:creationId xmlns:a16="http://schemas.microsoft.com/office/drawing/2014/main" id="{9AB47F1D-6501-DF4F-9A4C-B580174C3D2C}"/>
              </a:ext>
            </a:extLst>
          </p:cNvPr>
          <p:cNvPicPr>
            <a:picLocks noChangeAspect="1"/>
          </p:cNvPicPr>
          <p:nvPr/>
        </p:nvPicPr>
        <p:blipFill>
          <a:blip r:embed="rId5"/>
          <a:stretch>
            <a:fillRect/>
          </a:stretch>
        </p:blipFill>
        <p:spPr>
          <a:xfrm>
            <a:off x="2523103" y="3742405"/>
            <a:ext cx="2395213" cy="3199086"/>
          </a:xfrm>
          <a:prstGeom prst="rect">
            <a:avLst/>
          </a:prstGeom>
        </p:spPr>
      </p:pic>
      <p:pic>
        <p:nvPicPr>
          <p:cNvPr id="5" name="Picture 4">
            <a:extLst>
              <a:ext uri="{FF2B5EF4-FFF2-40B4-BE49-F238E27FC236}">
                <a16:creationId xmlns:a16="http://schemas.microsoft.com/office/drawing/2014/main" id="{FA2EF87D-525D-0643-92FA-976B08B4BDAC}"/>
              </a:ext>
            </a:extLst>
          </p:cNvPr>
          <p:cNvPicPr>
            <a:picLocks noChangeAspect="1"/>
          </p:cNvPicPr>
          <p:nvPr/>
        </p:nvPicPr>
        <p:blipFill>
          <a:blip r:embed="rId6"/>
          <a:stretch>
            <a:fillRect/>
          </a:stretch>
        </p:blipFill>
        <p:spPr>
          <a:xfrm>
            <a:off x="0" y="3742405"/>
            <a:ext cx="2406245" cy="3213820"/>
          </a:xfrm>
          <a:prstGeom prst="rect">
            <a:avLst/>
          </a:prstGeom>
        </p:spPr>
      </p:pic>
      <p:sp>
        <p:nvSpPr>
          <p:cNvPr id="6" name="TextBox 5">
            <a:extLst>
              <a:ext uri="{FF2B5EF4-FFF2-40B4-BE49-F238E27FC236}">
                <a16:creationId xmlns:a16="http://schemas.microsoft.com/office/drawing/2014/main" id="{1266B036-0938-5F4D-9DB0-DA4909A93E92}"/>
              </a:ext>
            </a:extLst>
          </p:cNvPr>
          <p:cNvSpPr txBox="1"/>
          <p:nvPr/>
        </p:nvSpPr>
        <p:spPr>
          <a:xfrm>
            <a:off x="496389" y="4089400"/>
            <a:ext cx="1619794" cy="923330"/>
          </a:xfrm>
          <a:prstGeom prst="rect">
            <a:avLst/>
          </a:prstGeom>
          <a:noFill/>
        </p:spPr>
        <p:txBody>
          <a:bodyPr wrap="square" rtlCol="0">
            <a:spAutoFit/>
          </a:bodyPr>
          <a:lstStyle/>
          <a:p>
            <a:r>
              <a:rPr lang="en-US" b="1" dirty="0">
                <a:solidFill>
                  <a:schemeClr val="bg1"/>
                </a:solidFill>
              </a:rPr>
              <a:t>AUGUST 2022</a:t>
            </a:r>
          </a:p>
          <a:p>
            <a:r>
              <a:rPr lang="en-US" b="1" dirty="0">
                <a:solidFill>
                  <a:schemeClr val="bg1"/>
                </a:solidFill>
              </a:rPr>
              <a:t>AFTER SCRAPING</a:t>
            </a:r>
          </a:p>
        </p:txBody>
      </p:sp>
      <p:pic>
        <p:nvPicPr>
          <p:cNvPr id="9" name="Picture 8">
            <a:extLst>
              <a:ext uri="{FF2B5EF4-FFF2-40B4-BE49-F238E27FC236}">
                <a16:creationId xmlns:a16="http://schemas.microsoft.com/office/drawing/2014/main" id="{0DE1E0D2-F40A-744D-B2B7-2C393667A2A0}"/>
              </a:ext>
            </a:extLst>
          </p:cNvPr>
          <p:cNvPicPr>
            <a:picLocks noChangeAspect="1"/>
          </p:cNvPicPr>
          <p:nvPr/>
        </p:nvPicPr>
        <p:blipFill>
          <a:blip r:embed="rId7"/>
          <a:stretch>
            <a:fillRect/>
          </a:stretch>
        </p:blipFill>
        <p:spPr>
          <a:xfrm>
            <a:off x="4944133" y="3497777"/>
            <a:ext cx="6863159" cy="3859000"/>
          </a:xfrm>
          <a:prstGeom prst="rect">
            <a:avLst/>
          </a:prstGeom>
        </p:spPr>
      </p:pic>
    </p:spTree>
    <p:extLst>
      <p:ext uri="{BB962C8B-B14F-4D97-AF65-F5344CB8AC3E}">
        <p14:creationId xmlns:p14="http://schemas.microsoft.com/office/powerpoint/2010/main" val="3664828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9010-B45D-6F49-B8E4-C08D55E07440}"/>
              </a:ext>
            </a:extLst>
          </p:cNvPr>
          <p:cNvSpPr>
            <a:spLocks noGrp="1"/>
          </p:cNvSpPr>
          <p:nvPr>
            <p:ph type="title"/>
          </p:nvPr>
        </p:nvSpPr>
        <p:spPr>
          <a:xfrm>
            <a:off x="839789" y="0"/>
            <a:ext cx="3538248" cy="734291"/>
          </a:xfrm>
        </p:spPr>
        <p:txBody>
          <a:bodyPr/>
          <a:lstStyle/>
          <a:p>
            <a:r>
              <a:rPr lang="en-US" b="1" dirty="0"/>
              <a:t>STREAMS PROJECT</a:t>
            </a:r>
          </a:p>
        </p:txBody>
      </p:sp>
      <p:pic>
        <p:nvPicPr>
          <p:cNvPr id="6" name="Picture Placeholder 5">
            <a:extLst>
              <a:ext uri="{FF2B5EF4-FFF2-40B4-BE49-F238E27FC236}">
                <a16:creationId xmlns:a16="http://schemas.microsoft.com/office/drawing/2014/main" id="{7B58ABD6-9F40-224A-9630-3FE1D2FEB548}"/>
              </a:ext>
            </a:extLst>
          </p:cNvPr>
          <p:cNvPicPr>
            <a:picLocks noGrp="1" noChangeAspect="1"/>
          </p:cNvPicPr>
          <p:nvPr>
            <p:ph type="pic" idx="1"/>
          </p:nvPr>
        </p:nvPicPr>
        <p:blipFill>
          <a:blip r:embed="rId2"/>
          <a:srcRect l="19211" r="19211"/>
          <a:stretch>
            <a:fillRect/>
          </a:stretch>
        </p:blipFill>
        <p:spPr>
          <a:xfrm>
            <a:off x="5165603" y="0"/>
            <a:ext cx="2797542" cy="2208964"/>
          </a:xfrm>
        </p:spPr>
      </p:pic>
      <p:sp>
        <p:nvSpPr>
          <p:cNvPr id="4" name="Text Placeholder 3">
            <a:extLst>
              <a:ext uri="{FF2B5EF4-FFF2-40B4-BE49-F238E27FC236}">
                <a16:creationId xmlns:a16="http://schemas.microsoft.com/office/drawing/2014/main" id="{45987093-3303-A044-B4B9-262ADA81E0CF}"/>
              </a:ext>
            </a:extLst>
          </p:cNvPr>
          <p:cNvSpPr>
            <a:spLocks noGrp="1"/>
          </p:cNvSpPr>
          <p:nvPr>
            <p:ph type="body" sz="half" idx="2"/>
          </p:nvPr>
        </p:nvSpPr>
        <p:spPr>
          <a:xfrm>
            <a:off x="422031" y="734291"/>
            <a:ext cx="4357787" cy="6123709"/>
          </a:xfrm>
        </p:spPr>
        <p:txBody>
          <a:bodyPr>
            <a:normAutofit fontScale="85000" lnSpcReduction="20000"/>
          </a:bodyPr>
          <a:lstStyle/>
          <a:p>
            <a:endParaRPr lang="en-US" sz="2000" dirty="0"/>
          </a:p>
          <a:p>
            <a:pPr marL="342900" indent="-342900">
              <a:buFont typeface="Arial" panose="020B0604020202020204" pitchFamily="34" charset="0"/>
              <a:buChar char="•"/>
            </a:pPr>
            <a:r>
              <a:rPr lang="en-US" sz="2000" dirty="0"/>
              <a:t>See attached list of suitable plants. (List compiled by Brennan </a:t>
            </a:r>
            <a:r>
              <a:rPr lang="en-US" sz="2000" dirty="0" err="1"/>
              <a:t>Panzarella</a:t>
            </a:r>
            <a:r>
              <a:rPr lang="en-US" sz="2000" dirty="0"/>
              <a:t> and Takitumu Conservation native specialist) and Landowner community</a:t>
            </a:r>
          </a:p>
          <a:p>
            <a:pPr marL="342900" indent="-342900">
              <a:buFont typeface="Arial" panose="020B0604020202020204" pitchFamily="34" charset="0"/>
              <a:buChar char="•"/>
            </a:pPr>
            <a:r>
              <a:rPr lang="en-US" sz="2000" dirty="0"/>
              <a:t>Developed planting plans in consultation with Landowners to stabilize stream banks and methods to filter water through available wetlands before entering  Muri lagoon. </a:t>
            </a:r>
          </a:p>
          <a:p>
            <a:pPr marL="342900" indent="-342900">
              <a:buFont typeface="Arial" panose="020B0604020202020204" pitchFamily="34" charset="0"/>
              <a:buChar char="•"/>
            </a:pPr>
            <a:r>
              <a:rPr lang="en-US" sz="2000" dirty="0"/>
              <a:t>Photos of bank inclines and stability for Parengaru, Are Mango and Areiti Streams as prepared for the community. </a:t>
            </a:r>
          </a:p>
          <a:p>
            <a:pPr marL="342900" indent="-342900">
              <a:buFont typeface="Arial" panose="020B0604020202020204" pitchFamily="34" charset="0"/>
              <a:buChar char="•"/>
            </a:pPr>
            <a:r>
              <a:rPr lang="en-US" sz="2000" dirty="0"/>
              <a:t>Plantings </a:t>
            </a:r>
            <a:r>
              <a:rPr lang="en-US" sz="2000" dirty="0" err="1"/>
              <a:t>prioritise</a:t>
            </a:r>
            <a:r>
              <a:rPr lang="en-US" sz="2000" dirty="0"/>
              <a:t> protection of marine and freshwater habitat for the future.</a:t>
            </a:r>
          </a:p>
          <a:p>
            <a:pPr marL="342900" indent="-342900">
              <a:buFont typeface="Arial" panose="020B0604020202020204" pitchFamily="34" charset="0"/>
              <a:buChar char="•"/>
            </a:pPr>
            <a:r>
              <a:rPr lang="en-US" sz="2000" dirty="0"/>
              <a:t>Eliminate </a:t>
            </a:r>
            <a:r>
              <a:rPr lang="en-US" sz="2000" dirty="0" err="1"/>
              <a:t>invasives</a:t>
            </a:r>
            <a:r>
              <a:rPr lang="en-US" sz="2000" dirty="0"/>
              <a:t> </a:t>
            </a:r>
            <a:r>
              <a:rPr lang="en-US" sz="2000" dirty="0" err="1"/>
              <a:t>eg</a:t>
            </a:r>
            <a:r>
              <a:rPr lang="en-US" sz="2000" dirty="0"/>
              <a:t> Ipomea Aquatica from Aremango and Areiti stream.</a:t>
            </a:r>
          </a:p>
          <a:p>
            <a:pPr marL="342900" indent="-342900">
              <a:buFont typeface="Arial" panose="020B0604020202020204" pitchFamily="34" charset="0"/>
              <a:buChar char="•"/>
            </a:pPr>
            <a:r>
              <a:rPr lang="en-US" sz="2000" dirty="0"/>
              <a:t>Collection of plants and nursery care for project, ex MEC nursery vetiver Agriculture Dept and </a:t>
            </a:r>
            <a:r>
              <a:rPr lang="en-US" sz="2000" dirty="0" err="1"/>
              <a:t>Avana</a:t>
            </a:r>
            <a:r>
              <a:rPr lang="en-US" sz="2000" dirty="0"/>
              <a:t> Vetiver over 6000 planted since July 2021.</a:t>
            </a:r>
          </a:p>
          <a:p>
            <a:pPr marL="342900" indent="-342900">
              <a:buFont typeface="Arial" panose="020B0604020202020204" pitchFamily="34" charset="0"/>
              <a:buChar char="•"/>
            </a:pPr>
            <a:r>
              <a:rPr lang="en-US" sz="2000" dirty="0"/>
              <a:t>Continuing research and advice on remediation…….in co-operation with Ministry Marine Resources and National Environment Service.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endParaRPr lang="en-US" dirty="0"/>
          </a:p>
        </p:txBody>
      </p:sp>
      <p:sp>
        <p:nvSpPr>
          <p:cNvPr id="8" name="TextBox 7">
            <a:extLst>
              <a:ext uri="{FF2B5EF4-FFF2-40B4-BE49-F238E27FC236}">
                <a16:creationId xmlns:a16="http://schemas.microsoft.com/office/drawing/2014/main" id="{DD2C168B-74BF-3A44-8400-648E1FF75396}"/>
              </a:ext>
            </a:extLst>
          </p:cNvPr>
          <p:cNvSpPr txBox="1"/>
          <p:nvPr/>
        </p:nvSpPr>
        <p:spPr>
          <a:xfrm>
            <a:off x="5165603" y="2937164"/>
            <a:ext cx="2038761" cy="1569660"/>
          </a:xfrm>
          <a:prstGeom prst="rect">
            <a:avLst/>
          </a:prstGeom>
          <a:noFill/>
        </p:spPr>
        <p:txBody>
          <a:bodyPr wrap="square" rtlCol="0">
            <a:spAutoFit/>
          </a:bodyPr>
          <a:lstStyle/>
          <a:p>
            <a:r>
              <a:rPr lang="en-US" sz="2400" b="1" dirty="0" err="1">
                <a:solidFill>
                  <a:schemeClr val="bg1"/>
                </a:solidFill>
              </a:rPr>
              <a:t>Ipomea</a:t>
            </a:r>
            <a:r>
              <a:rPr lang="en-US" sz="2400" b="1" dirty="0">
                <a:solidFill>
                  <a:schemeClr val="bg1"/>
                </a:solidFill>
              </a:rPr>
              <a:t> </a:t>
            </a:r>
            <a:r>
              <a:rPr lang="en-US" sz="2400" b="1" dirty="0" err="1">
                <a:solidFill>
                  <a:schemeClr val="bg1"/>
                </a:solidFill>
              </a:rPr>
              <a:t>aquatica</a:t>
            </a:r>
            <a:endParaRPr lang="en-US" sz="2400" b="1" dirty="0">
              <a:solidFill>
                <a:schemeClr val="bg1"/>
              </a:solidFill>
            </a:endParaRPr>
          </a:p>
          <a:p>
            <a:r>
              <a:rPr lang="en-US" sz="2400" b="1" dirty="0" err="1">
                <a:solidFill>
                  <a:schemeClr val="bg1"/>
                </a:solidFill>
              </a:rPr>
              <a:t>Aremango</a:t>
            </a:r>
            <a:r>
              <a:rPr lang="en-US" sz="2400" b="1" dirty="0">
                <a:solidFill>
                  <a:schemeClr val="bg1"/>
                </a:solidFill>
              </a:rPr>
              <a:t> Stream</a:t>
            </a:r>
          </a:p>
        </p:txBody>
      </p:sp>
      <p:sp>
        <p:nvSpPr>
          <p:cNvPr id="10" name="TextBox 9">
            <a:extLst>
              <a:ext uri="{FF2B5EF4-FFF2-40B4-BE49-F238E27FC236}">
                <a16:creationId xmlns:a16="http://schemas.microsoft.com/office/drawing/2014/main" id="{DD612315-6576-A747-889D-FC396EA29E82}"/>
              </a:ext>
            </a:extLst>
          </p:cNvPr>
          <p:cNvSpPr txBox="1"/>
          <p:nvPr/>
        </p:nvSpPr>
        <p:spPr>
          <a:xfrm>
            <a:off x="5567384" y="1226634"/>
            <a:ext cx="2182714" cy="646331"/>
          </a:xfrm>
          <a:prstGeom prst="rect">
            <a:avLst/>
          </a:prstGeom>
          <a:noFill/>
        </p:spPr>
        <p:txBody>
          <a:bodyPr wrap="square" rtlCol="0">
            <a:spAutoFit/>
          </a:bodyPr>
          <a:lstStyle/>
          <a:p>
            <a:r>
              <a:rPr lang="en-US" b="1" dirty="0">
                <a:solidFill>
                  <a:schemeClr val="bg1"/>
                </a:solidFill>
              </a:rPr>
              <a:t>Flooded </a:t>
            </a:r>
            <a:r>
              <a:rPr lang="en-US" b="1" dirty="0" err="1">
                <a:solidFill>
                  <a:schemeClr val="bg1"/>
                </a:solidFill>
              </a:rPr>
              <a:t>Aremango</a:t>
            </a:r>
            <a:r>
              <a:rPr lang="en-US" b="1" dirty="0">
                <a:solidFill>
                  <a:schemeClr val="bg1"/>
                </a:solidFill>
              </a:rPr>
              <a:t> 2020</a:t>
            </a:r>
          </a:p>
        </p:txBody>
      </p:sp>
      <p:pic>
        <p:nvPicPr>
          <p:cNvPr id="12" name="Picture 11">
            <a:extLst>
              <a:ext uri="{FF2B5EF4-FFF2-40B4-BE49-F238E27FC236}">
                <a16:creationId xmlns:a16="http://schemas.microsoft.com/office/drawing/2014/main" id="{2239DFA1-828B-3C48-893F-DD95FBA9A961}"/>
              </a:ext>
            </a:extLst>
          </p:cNvPr>
          <p:cNvPicPr>
            <a:picLocks noChangeAspect="1"/>
          </p:cNvPicPr>
          <p:nvPr/>
        </p:nvPicPr>
        <p:blipFill>
          <a:blip r:embed="rId3"/>
          <a:stretch>
            <a:fillRect/>
          </a:stretch>
        </p:blipFill>
        <p:spPr>
          <a:xfrm>
            <a:off x="7769153" y="284443"/>
            <a:ext cx="4422847" cy="5897130"/>
          </a:xfrm>
          <a:prstGeom prst="rect">
            <a:avLst/>
          </a:prstGeom>
        </p:spPr>
      </p:pic>
      <p:sp>
        <p:nvSpPr>
          <p:cNvPr id="15" name="TextBox 14">
            <a:extLst>
              <a:ext uri="{FF2B5EF4-FFF2-40B4-BE49-F238E27FC236}">
                <a16:creationId xmlns:a16="http://schemas.microsoft.com/office/drawing/2014/main" id="{C7131F87-0AEA-CD42-B6BB-6FEAC96B0451}"/>
              </a:ext>
            </a:extLst>
          </p:cNvPr>
          <p:cNvSpPr txBox="1"/>
          <p:nvPr/>
        </p:nvSpPr>
        <p:spPr>
          <a:xfrm>
            <a:off x="8129044" y="4404732"/>
            <a:ext cx="4062956" cy="1261884"/>
          </a:xfrm>
          <a:prstGeom prst="rect">
            <a:avLst/>
          </a:prstGeom>
          <a:noFill/>
        </p:spPr>
        <p:txBody>
          <a:bodyPr wrap="square" rtlCol="0">
            <a:spAutoFit/>
          </a:bodyPr>
          <a:lstStyle/>
          <a:p>
            <a:r>
              <a:rPr lang="en-US" sz="2800" b="1" dirty="0">
                <a:solidFill>
                  <a:schemeClr val="bg1"/>
                </a:solidFill>
              </a:rPr>
              <a:t> </a:t>
            </a:r>
            <a:r>
              <a:rPr lang="en-US" sz="2400" b="1" dirty="0">
                <a:solidFill>
                  <a:schemeClr val="bg1"/>
                </a:solidFill>
              </a:rPr>
              <a:t>AREITI STREAM: Protecting marine and freshwater habitat for the future</a:t>
            </a:r>
          </a:p>
        </p:txBody>
      </p:sp>
      <p:pic>
        <p:nvPicPr>
          <p:cNvPr id="5" name="Picture 4">
            <a:extLst>
              <a:ext uri="{FF2B5EF4-FFF2-40B4-BE49-F238E27FC236}">
                <a16:creationId xmlns:a16="http://schemas.microsoft.com/office/drawing/2014/main" id="{1B033EE6-11D4-7444-A21D-BDDFC9DC434A}"/>
              </a:ext>
            </a:extLst>
          </p:cNvPr>
          <p:cNvPicPr>
            <a:picLocks noChangeAspect="1"/>
          </p:cNvPicPr>
          <p:nvPr/>
        </p:nvPicPr>
        <p:blipFill>
          <a:blip r:embed="rId4"/>
          <a:stretch>
            <a:fillRect/>
          </a:stretch>
        </p:blipFill>
        <p:spPr>
          <a:xfrm>
            <a:off x="5165603" y="2208964"/>
            <a:ext cx="2944386" cy="3925848"/>
          </a:xfrm>
          <a:prstGeom prst="rect">
            <a:avLst/>
          </a:prstGeom>
        </p:spPr>
      </p:pic>
      <p:sp>
        <p:nvSpPr>
          <p:cNvPr id="9" name="TextBox 8">
            <a:extLst>
              <a:ext uri="{FF2B5EF4-FFF2-40B4-BE49-F238E27FC236}">
                <a16:creationId xmlns:a16="http://schemas.microsoft.com/office/drawing/2014/main" id="{A8EFE34F-E659-A84F-B2B5-648A52931BD6}"/>
              </a:ext>
            </a:extLst>
          </p:cNvPr>
          <p:cNvSpPr txBox="1"/>
          <p:nvPr/>
        </p:nvSpPr>
        <p:spPr>
          <a:xfrm>
            <a:off x="5709424" y="3612995"/>
            <a:ext cx="2059729" cy="923330"/>
          </a:xfrm>
          <a:prstGeom prst="rect">
            <a:avLst/>
          </a:prstGeom>
          <a:noFill/>
        </p:spPr>
        <p:txBody>
          <a:bodyPr wrap="square" rtlCol="0">
            <a:spAutoFit/>
          </a:bodyPr>
          <a:lstStyle/>
          <a:p>
            <a:r>
              <a:rPr lang="en-US" b="1" dirty="0">
                <a:solidFill>
                  <a:schemeClr val="bg1"/>
                </a:solidFill>
              </a:rPr>
              <a:t>Invasive </a:t>
            </a:r>
            <a:r>
              <a:rPr lang="en-US" b="1" dirty="0" err="1">
                <a:solidFill>
                  <a:schemeClr val="bg1"/>
                </a:solidFill>
              </a:rPr>
              <a:t>Ipomea</a:t>
            </a:r>
            <a:r>
              <a:rPr lang="en-US" b="1" dirty="0">
                <a:solidFill>
                  <a:schemeClr val="bg1"/>
                </a:solidFill>
              </a:rPr>
              <a:t> </a:t>
            </a:r>
            <a:r>
              <a:rPr lang="en-US" b="1" dirty="0" err="1">
                <a:solidFill>
                  <a:schemeClr val="bg1"/>
                </a:solidFill>
              </a:rPr>
              <a:t>Aquaitica</a:t>
            </a:r>
            <a:r>
              <a:rPr lang="en-US" b="1" dirty="0">
                <a:solidFill>
                  <a:schemeClr val="bg1"/>
                </a:solidFill>
              </a:rPr>
              <a:t>, </a:t>
            </a:r>
            <a:r>
              <a:rPr lang="en-US" b="1" dirty="0" err="1">
                <a:solidFill>
                  <a:schemeClr val="bg1"/>
                </a:solidFill>
              </a:rPr>
              <a:t>Aremango</a:t>
            </a:r>
            <a:r>
              <a:rPr lang="en-US" b="1" dirty="0">
                <a:solidFill>
                  <a:schemeClr val="bg1"/>
                </a:solidFill>
              </a:rPr>
              <a:t> Stream</a:t>
            </a:r>
          </a:p>
        </p:txBody>
      </p:sp>
    </p:spTree>
    <p:extLst>
      <p:ext uri="{BB962C8B-B14F-4D97-AF65-F5344CB8AC3E}">
        <p14:creationId xmlns:p14="http://schemas.microsoft.com/office/powerpoint/2010/main" val="418224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68611-CAAC-A14F-BD22-C8B5BD18FC91}"/>
              </a:ext>
            </a:extLst>
          </p:cNvPr>
          <p:cNvSpPr>
            <a:spLocks noGrp="1"/>
          </p:cNvSpPr>
          <p:nvPr>
            <p:ph type="title"/>
          </p:nvPr>
        </p:nvSpPr>
        <p:spPr>
          <a:xfrm>
            <a:off x="116378" y="116379"/>
            <a:ext cx="11237422" cy="1574310"/>
          </a:xfrm>
        </p:spPr>
        <p:txBody>
          <a:bodyPr/>
          <a:lstStyle/>
          <a:p>
            <a:r>
              <a:rPr lang="en-US" dirty="0"/>
              <a:t>BEACH SEDIMENTATION/EROSION 2021/2022</a:t>
            </a:r>
          </a:p>
        </p:txBody>
      </p:sp>
      <p:pic>
        <p:nvPicPr>
          <p:cNvPr id="4" name="Picture 3">
            <a:extLst>
              <a:ext uri="{FF2B5EF4-FFF2-40B4-BE49-F238E27FC236}">
                <a16:creationId xmlns:a16="http://schemas.microsoft.com/office/drawing/2014/main" id="{82944F0A-F67F-0543-BFCD-6C3347E0453C}"/>
              </a:ext>
            </a:extLst>
          </p:cNvPr>
          <p:cNvPicPr>
            <a:picLocks noChangeAspect="1"/>
          </p:cNvPicPr>
          <p:nvPr/>
        </p:nvPicPr>
        <p:blipFill>
          <a:blip r:embed="rId2"/>
          <a:stretch>
            <a:fillRect/>
          </a:stretch>
        </p:blipFill>
        <p:spPr>
          <a:xfrm>
            <a:off x="6132879" y="4299527"/>
            <a:ext cx="7137400" cy="4013200"/>
          </a:xfrm>
          <a:prstGeom prst="rect">
            <a:avLst/>
          </a:prstGeom>
        </p:spPr>
      </p:pic>
      <p:pic>
        <p:nvPicPr>
          <p:cNvPr id="6" name="Picture 5">
            <a:extLst>
              <a:ext uri="{FF2B5EF4-FFF2-40B4-BE49-F238E27FC236}">
                <a16:creationId xmlns:a16="http://schemas.microsoft.com/office/drawing/2014/main" id="{4846F92A-DC35-7346-954D-EAC1EAD43E31}"/>
              </a:ext>
            </a:extLst>
          </p:cNvPr>
          <p:cNvPicPr>
            <a:picLocks noChangeAspect="1"/>
          </p:cNvPicPr>
          <p:nvPr/>
        </p:nvPicPr>
        <p:blipFill>
          <a:blip r:embed="rId3"/>
          <a:stretch>
            <a:fillRect/>
          </a:stretch>
        </p:blipFill>
        <p:spPr>
          <a:xfrm>
            <a:off x="5782852" y="1231340"/>
            <a:ext cx="4406537" cy="3304903"/>
          </a:xfrm>
          <a:prstGeom prst="rect">
            <a:avLst/>
          </a:prstGeom>
        </p:spPr>
      </p:pic>
      <p:pic>
        <p:nvPicPr>
          <p:cNvPr id="10" name="Picture 9">
            <a:extLst>
              <a:ext uri="{FF2B5EF4-FFF2-40B4-BE49-F238E27FC236}">
                <a16:creationId xmlns:a16="http://schemas.microsoft.com/office/drawing/2014/main" id="{B77B6D2E-8982-2B4A-AF9B-032235046E53}"/>
              </a:ext>
            </a:extLst>
          </p:cNvPr>
          <p:cNvPicPr>
            <a:picLocks noChangeAspect="1"/>
          </p:cNvPicPr>
          <p:nvPr/>
        </p:nvPicPr>
        <p:blipFill>
          <a:blip r:embed="rId4"/>
          <a:stretch>
            <a:fillRect/>
          </a:stretch>
        </p:blipFill>
        <p:spPr>
          <a:xfrm>
            <a:off x="1" y="1231340"/>
            <a:ext cx="6753835" cy="7081387"/>
          </a:xfrm>
          <a:prstGeom prst="rect">
            <a:avLst/>
          </a:prstGeom>
        </p:spPr>
      </p:pic>
      <p:pic>
        <p:nvPicPr>
          <p:cNvPr id="12" name="Picture 11">
            <a:extLst>
              <a:ext uri="{FF2B5EF4-FFF2-40B4-BE49-F238E27FC236}">
                <a16:creationId xmlns:a16="http://schemas.microsoft.com/office/drawing/2014/main" id="{9C364467-38ED-6E41-8581-0C6B8D79E753}"/>
              </a:ext>
            </a:extLst>
          </p:cNvPr>
          <p:cNvPicPr>
            <a:picLocks noChangeAspect="1"/>
          </p:cNvPicPr>
          <p:nvPr/>
        </p:nvPicPr>
        <p:blipFill>
          <a:blip r:embed="rId5"/>
          <a:stretch>
            <a:fillRect/>
          </a:stretch>
        </p:blipFill>
        <p:spPr>
          <a:xfrm>
            <a:off x="9824753" y="2122881"/>
            <a:ext cx="2550128" cy="2155969"/>
          </a:xfrm>
          <a:prstGeom prst="rect">
            <a:avLst/>
          </a:prstGeom>
        </p:spPr>
      </p:pic>
    </p:spTree>
    <p:extLst>
      <p:ext uri="{BB962C8B-B14F-4D97-AF65-F5344CB8AC3E}">
        <p14:creationId xmlns:p14="http://schemas.microsoft.com/office/powerpoint/2010/main" val="465376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D876A-5505-BA44-A772-6E29BD6C0CC6}"/>
              </a:ext>
            </a:extLst>
          </p:cNvPr>
          <p:cNvSpPr>
            <a:spLocks noGrp="1"/>
          </p:cNvSpPr>
          <p:nvPr>
            <p:ph type="title"/>
          </p:nvPr>
        </p:nvSpPr>
        <p:spPr>
          <a:xfrm>
            <a:off x="647129" y="365125"/>
            <a:ext cx="11228280" cy="1325563"/>
          </a:xfrm>
        </p:spPr>
        <p:txBody>
          <a:bodyPr>
            <a:normAutofit fontScale="90000"/>
          </a:bodyPr>
          <a:lstStyle/>
          <a:p>
            <a:r>
              <a:rPr lang="en-US" sz="2800" b="1" dirty="0" err="1"/>
              <a:t>Aroko</a:t>
            </a:r>
            <a:r>
              <a:rPr lang="en-US" sz="2800" b="1" dirty="0"/>
              <a:t>! A new threat to the Lagoon…..Flood culverts at Aroko, unfiltered muddy waters flows into Aroko flats threatening habitat for </a:t>
            </a:r>
            <a:r>
              <a:rPr lang="en-US" sz="2800" b="1" dirty="0" err="1"/>
              <a:t>Koiti</a:t>
            </a:r>
            <a:r>
              <a:rPr lang="en-US" sz="2800" b="1" dirty="0"/>
              <a:t>, crustaceans &amp; seagrass nurseries for small fish &amp; snails. Remedial engineering work recently re-started in this area on inland side of the road is essential to adopting best practice in its waterways design engineering </a:t>
            </a:r>
          </a:p>
        </p:txBody>
      </p:sp>
      <p:pic>
        <p:nvPicPr>
          <p:cNvPr id="4" name="Picture 3">
            <a:extLst>
              <a:ext uri="{FF2B5EF4-FFF2-40B4-BE49-F238E27FC236}">
                <a16:creationId xmlns:a16="http://schemas.microsoft.com/office/drawing/2014/main" id="{A7C39D6B-5EA0-0C43-99EB-657AD159F611}"/>
              </a:ext>
            </a:extLst>
          </p:cNvPr>
          <p:cNvPicPr>
            <a:picLocks noChangeAspect="1"/>
          </p:cNvPicPr>
          <p:nvPr/>
        </p:nvPicPr>
        <p:blipFill>
          <a:blip r:embed="rId2"/>
          <a:stretch>
            <a:fillRect/>
          </a:stretch>
        </p:blipFill>
        <p:spPr>
          <a:xfrm>
            <a:off x="4632789" y="2005361"/>
            <a:ext cx="2610470" cy="3480626"/>
          </a:xfrm>
          <a:prstGeom prst="rect">
            <a:avLst/>
          </a:prstGeom>
        </p:spPr>
      </p:pic>
      <p:pic>
        <p:nvPicPr>
          <p:cNvPr id="6" name="Picture 5">
            <a:extLst>
              <a:ext uri="{FF2B5EF4-FFF2-40B4-BE49-F238E27FC236}">
                <a16:creationId xmlns:a16="http://schemas.microsoft.com/office/drawing/2014/main" id="{639E62CD-6E95-4D4C-A94D-02195EEB4EF1}"/>
              </a:ext>
            </a:extLst>
          </p:cNvPr>
          <p:cNvPicPr>
            <a:picLocks noChangeAspect="1"/>
          </p:cNvPicPr>
          <p:nvPr/>
        </p:nvPicPr>
        <p:blipFill>
          <a:blip r:embed="rId3"/>
          <a:stretch>
            <a:fillRect/>
          </a:stretch>
        </p:blipFill>
        <p:spPr>
          <a:xfrm>
            <a:off x="838200" y="2005361"/>
            <a:ext cx="3399883" cy="2549912"/>
          </a:xfrm>
          <a:prstGeom prst="rect">
            <a:avLst/>
          </a:prstGeom>
        </p:spPr>
      </p:pic>
      <p:pic>
        <p:nvPicPr>
          <p:cNvPr id="8" name="Picture 7">
            <a:extLst>
              <a:ext uri="{FF2B5EF4-FFF2-40B4-BE49-F238E27FC236}">
                <a16:creationId xmlns:a16="http://schemas.microsoft.com/office/drawing/2014/main" id="{A3AEE965-807B-4541-B4EE-F5C826109DB4}"/>
              </a:ext>
            </a:extLst>
          </p:cNvPr>
          <p:cNvPicPr>
            <a:picLocks noChangeAspect="1"/>
          </p:cNvPicPr>
          <p:nvPr/>
        </p:nvPicPr>
        <p:blipFill>
          <a:blip r:embed="rId4"/>
          <a:stretch>
            <a:fillRect/>
          </a:stretch>
        </p:blipFill>
        <p:spPr>
          <a:xfrm>
            <a:off x="7243259" y="1969275"/>
            <a:ext cx="2585998" cy="2585998"/>
          </a:xfrm>
          <a:prstGeom prst="rect">
            <a:avLst/>
          </a:prstGeom>
        </p:spPr>
      </p:pic>
      <p:pic>
        <p:nvPicPr>
          <p:cNvPr id="10" name="Picture 9">
            <a:extLst>
              <a:ext uri="{FF2B5EF4-FFF2-40B4-BE49-F238E27FC236}">
                <a16:creationId xmlns:a16="http://schemas.microsoft.com/office/drawing/2014/main" id="{6F818FA7-2040-684E-A61E-02E9685B4B07}"/>
              </a:ext>
            </a:extLst>
          </p:cNvPr>
          <p:cNvPicPr>
            <a:picLocks noChangeAspect="1"/>
          </p:cNvPicPr>
          <p:nvPr/>
        </p:nvPicPr>
        <p:blipFill>
          <a:blip r:embed="rId5"/>
          <a:stretch>
            <a:fillRect/>
          </a:stretch>
        </p:blipFill>
        <p:spPr>
          <a:xfrm>
            <a:off x="9935910" y="1969275"/>
            <a:ext cx="1939499" cy="2585998"/>
          </a:xfrm>
          <a:prstGeom prst="rect">
            <a:avLst/>
          </a:prstGeom>
        </p:spPr>
      </p:pic>
      <p:pic>
        <p:nvPicPr>
          <p:cNvPr id="12" name="Picture 11">
            <a:extLst>
              <a:ext uri="{FF2B5EF4-FFF2-40B4-BE49-F238E27FC236}">
                <a16:creationId xmlns:a16="http://schemas.microsoft.com/office/drawing/2014/main" id="{846E07FF-0BAE-D244-8148-51B0B1A8F620}"/>
              </a:ext>
            </a:extLst>
          </p:cNvPr>
          <p:cNvPicPr>
            <a:picLocks noChangeAspect="1"/>
          </p:cNvPicPr>
          <p:nvPr/>
        </p:nvPicPr>
        <p:blipFill>
          <a:blip r:embed="rId6"/>
          <a:stretch>
            <a:fillRect/>
          </a:stretch>
        </p:blipFill>
        <p:spPr>
          <a:xfrm>
            <a:off x="791891" y="4167381"/>
            <a:ext cx="2096429" cy="2795239"/>
          </a:xfrm>
          <a:prstGeom prst="rect">
            <a:avLst/>
          </a:prstGeom>
        </p:spPr>
      </p:pic>
      <p:pic>
        <p:nvPicPr>
          <p:cNvPr id="14" name="Picture 13">
            <a:extLst>
              <a:ext uri="{FF2B5EF4-FFF2-40B4-BE49-F238E27FC236}">
                <a16:creationId xmlns:a16="http://schemas.microsoft.com/office/drawing/2014/main" id="{CF36838E-26B3-1C46-8941-C8E2AAA652B1}"/>
              </a:ext>
            </a:extLst>
          </p:cNvPr>
          <p:cNvPicPr>
            <a:picLocks noChangeAspect="1"/>
          </p:cNvPicPr>
          <p:nvPr/>
        </p:nvPicPr>
        <p:blipFill>
          <a:blip r:embed="rId7"/>
          <a:stretch>
            <a:fillRect/>
          </a:stretch>
        </p:blipFill>
        <p:spPr>
          <a:xfrm>
            <a:off x="2934629" y="4182327"/>
            <a:ext cx="2040673" cy="2720897"/>
          </a:xfrm>
          <a:prstGeom prst="rect">
            <a:avLst/>
          </a:prstGeom>
        </p:spPr>
      </p:pic>
      <p:pic>
        <p:nvPicPr>
          <p:cNvPr id="16" name="Picture 15">
            <a:extLst>
              <a:ext uri="{FF2B5EF4-FFF2-40B4-BE49-F238E27FC236}">
                <a16:creationId xmlns:a16="http://schemas.microsoft.com/office/drawing/2014/main" id="{C39D8882-3A3A-CE46-855C-C95D0D08E64C}"/>
              </a:ext>
            </a:extLst>
          </p:cNvPr>
          <p:cNvPicPr>
            <a:picLocks noChangeAspect="1"/>
          </p:cNvPicPr>
          <p:nvPr/>
        </p:nvPicPr>
        <p:blipFill>
          <a:blip r:embed="rId8"/>
          <a:stretch>
            <a:fillRect/>
          </a:stretch>
        </p:blipFill>
        <p:spPr>
          <a:xfrm>
            <a:off x="8712102" y="4485520"/>
            <a:ext cx="3163307" cy="2372480"/>
          </a:xfrm>
          <a:prstGeom prst="rect">
            <a:avLst/>
          </a:prstGeom>
        </p:spPr>
      </p:pic>
      <p:pic>
        <p:nvPicPr>
          <p:cNvPr id="18" name="Picture 17">
            <a:extLst>
              <a:ext uri="{FF2B5EF4-FFF2-40B4-BE49-F238E27FC236}">
                <a16:creationId xmlns:a16="http://schemas.microsoft.com/office/drawing/2014/main" id="{25A5B4FC-4481-0A4D-97D1-DED70F8784EF}"/>
              </a:ext>
            </a:extLst>
          </p:cNvPr>
          <p:cNvPicPr>
            <a:picLocks noChangeAspect="1"/>
          </p:cNvPicPr>
          <p:nvPr/>
        </p:nvPicPr>
        <p:blipFill>
          <a:blip r:embed="rId9"/>
          <a:stretch>
            <a:fillRect/>
          </a:stretch>
        </p:blipFill>
        <p:spPr>
          <a:xfrm>
            <a:off x="5021573" y="4555273"/>
            <a:ext cx="3653960" cy="2740470"/>
          </a:xfrm>
          <a:prstGeom prst="rect">
            <a:avLst/>
          </a:prstGeom>
        </p:spPr>
      </p:pic>
    </p:spTree>
    <p:extLst>
      <p:ext uri="{BB962C8B-B14F-4D97-AF65-F5344CB8AC3E}">
        <p14:creationId xmlns:p14="http://schemas.microsoft.com/office/powerpoint/2010/main" val="927780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5447C-91DA-440F-845B-16C217D07A30}"/>
              </a:ext>
            </a:extLst>
          </p:cNvPr>
          <p:cNvPicPr>
            <a:picLocks noChangeAspect="1"/>
          </p:cNvPicPr>
          <p:nvPr/>
        </p:nvPicPr>
        <p:blipFill>
          <a:blip r:embed="rId2"/>
          <a:stretch>
            <a:fillRect/>
          </a:stretch>
        </p:blipFill>
        <p:spPr>
          <a:xfrm>
            <a:off x="81887" y="120308"/>
            <a:ext cx="6407623" cy="2797807"/>
          </a:xfrm>
          <a:prstGeom prst="rect">
            <a:avLst/>
          </a:prstGeom>
        </p:spPr>
      </p:pic>
      <p:sp>
        <p:nvSpPr>
          <p:cNvPr id="2" name="Title 1">
            <a:extLst>
              <a:ext uri="{FF2B5EF4-FFF2-40B4-BE49-F238E27FC236}">
                <a16:creationId xmlns:a16="http://schemas.microsoft.com/office/drawing/2014/main" id="{82B188BA-1785-4BED-BEB5-4818622C8265}"/>
              </a:ext>
            </a:extLst>
          </p:cNvPr>
          <p:cNvSpPr>
            <a:spLocks noGrp="1"/>
          </p:cNvSpPr>
          <p:nvPr>
            <p:ph type="title"/>
          </p:nvPr>
        </p:nvSpPr>
        <p:spPr>
          <a:xfrm>
            <a:off x="-54591" y="3183255"/>
            <a:ext cx="12296633" cy="3674745"/>
          </a:xfrm>
        </p:spPr>
        <p:txBody>
          <a:bodyPr>
            <a:normAutofit fontScale="90000"/>
          </a:bodyPr>
          <a:lstStyle/>
          <a:p>
            <a:pPr marL="342900" lvl="0" indent="-342900">
              <a:buClr>
                <a:srgbClr val="00A0C6"/>
              </a:buClr>
              <a:buSzPts val="1000"/>
              <a:buFont typeface="Arial" panose="020B0604020202020204" pitchFamily="34" charset="0"/>
              <a:buAutoNum type="arabicPeriod"/>
              <a:tabLst>
                <a:tab pos="567055" algn="l"/>
              </a:tabLst>
            </a:pPr>
            <a:r>
              <a:rPr lang="en-NZ" sz="3600" dirty="0"/>
              <a:t>                MEC Society our Objectives</a:t>
            </a:r>
            <a:br>
              <a:rPr lang="en-NZ" sz="3600" dirty="0"/>
            </a:br>
            <a:br>
              <a:rPr lang="en-NZ" sz="3600" dirty="0"/>
            </a:br>
            <a:r>
              <a:rPr lang="en-US" sz="1800" b="1" spc="-10" dirty="0">
                <a:solidFill>
                  <a:srgbClr val="00A0C6"/>
                </a:solidFill>
                <a:effectLst/>
                <a:latin typeface="Arial" panose="020B0604020202020204" pitchFamily="34" charset="0"/>
                <a:ea typeface="Arial" panose="020B0604020202020204" pitchFamily="34" charset="0"/>
              </a:rPr>
              <a:t>MEC Vision &amp; Mission  </a:t>
            </a:r>
            <a:br>
              <a:rPr lang="en-NZ" sz="1800" b="1" spc="-5" dirty="0">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Our vision is of a sustainable Muri environment through the power of the community. Our mission is to guide, promote, network and carry out without prejudice all necessary actions to achieve its vision.  </a:t>
            </a:r>
            <a:br>
              <a:rPr lang="en-NZ" sz="1800" dirty="0">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 </a:t>
            </a:r>
            <a:br>
              <a:rPr lang="en-NZ" sz="1800" dirty="0">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 </a:t>
            </a:r>
            <a:r>
              <a:rPr lang="en-US" sz="1800" b="1" spc="-10" dirty="0">
                <a:solidFill>
                  <a:srgbClr val="00A0C6"/>
                </a:solidFill>
                <a:effectLst/>
                <a:latin typeface="Arial" panose="020B0604020202020204" pitchFamily="34" charset="0"/>
                <a:ea typeface="Arial" panose="020B0604020202020204" pitchFamily="34" charset="0"/>
              </a:rPr>
              <a:t>MEC Objectives </a:t>
            </a:r>
            <a:br>
              <a:rPr lang="en-NZ" sz="1800" b="1" spc="-5" dirty="0">
                <a:effectLst/>
                <a:latin typeface="Arial" panose="020B0604020202020204" pitchFamily="34" charset="0"/>
                <a:ea typeface="Arial" panose="020B0604020202020204" pitchFamily="34" charset="0"/>
              </a:rPr>
            </a:br>
            <a:r>
              <a:rPr lang="en-US" sz="1800" dirty="0">
                <a:effectLst/>
                <a:latin typeface="Arial" panose="020B0604020202020204" pitchFamily="34" charset="0"/>
                <a:ea typeface="Arial" panose="020B0604020202020204" pitchFamily="34" charset="0"/>
              </a:rPr>
              <a:t>The Society is established for the purpose to provide the direction, guidance, information and create public awareness amongst the community in Muri and beyond regarding environmental, economic, social, cultural and religious issues</a:t>
            </a:r>
            <a:br>
              <a:rPr lang="en-US" sz="1800" dirty="0">
                <a:effectLst/>
                <a:latin typeface="Arial" panose="020B0604020202020204" pitchFamily="34" charset="0"/>
                <a:ea typeface="Arial" panose="020B0604020202020204" pitchFamily="34" charset="0"/>
              </a:rPr>
            </a:br>
            <a:br>
              <a:rPr lang="en-NZ" sz="1800" dirty="0">
                <a:effectLst/>
                <a:latin typeface="Arial" panose="020B0604020202020204" pitchFamily="34" charset="0"/>
                <a:ea typeface="Arial" panose="020B0604020202020204" pitchFamily="34" charset="0"/>
              </a:rPr>
            </a:br>
            <a:r>
              <a:rPr lang="en-NZ" sz="1800" dirty="0">
                <a:effectLst/>
                <a:latin typeface="Arial" panose="020B0604020202020204" pitchFamily="34" charset="0"/>
                <a:ea typeface="Arial" panose="020B0604020202020204" pitchFamily="34" charset="0"/>
              </a:rPr>
              <a:t>T</a:t>
            </a:r>
            <a:r>
              <a:rPr lang="en-US" sz="1800" dirty="0">
                <a:effectLst/>
                <a:latin typeface="Arial" panose="020B0604020202020204" pitchFamily="34" charset="0"/>
                <a:ea typeface="Arial" panose="020B0604020202020204" pitchFamily="34" charset="0"/>
              </a:rPr>
              <a:t>o promote sound ideas, principles and practice for the purpose of conservation and sustainable development in the community while maintaining traditional Cook Islands </a:t>
            </a:r>
            <a:r>
              <a:rPr lang="en-US" sz="1800" dirty="0" err="1">
                <a:effectLst/>
                <a:latin typeface="Arial" panose="020B0604020202020204" pitchFamily="34" charset="0"/>
                <a:ea typeface="Arial" panose="020B0604020202020204" pitchFamily="34" charset="0"/>
              </a:rPr>
              <a:t>maori</a:t>
            </a:r>
            <a:r>
              <a:rPr lang="en-US" sz="1800" dirty="0">
                <a:effectLst/>
                <a:latin typeface="Arial" panose="020B0604020202020204" pitchFamily="34" charset="0"/>
                <a:ea typeface="Arial" panose="020B0604020202020204" pitchFamily="34" charset="0"/>
              </a:rPr>
              <a:t> knowledge and practices which are considered beneficial</a:t>
            </a:r>
            <a:br>
              <a:rPr lang="en-US" sz="1800" dirty="0">
                <a:effectLst/>
                <a:latin typeface="Arial" panose="020B0604020202020204" pitchFamily="34" charset="0"/>
                <a:ea typeface="Arial" panose="020B0604020202020204" pitchFamily="34" charset="0"/>
              </a:rPr>
            </a:br>
            <a:br>
              <a:rPr lang="en-NZ" sz="1800" dirty="0">
                <a:effectLst/>
                <a:latin typeface="Arial" panose="020B0604020202020204" pitchFamily="34" charset="0"/>
                <a:ea typeface="Arial" panose="020B0604020202020204" pitchFamily="34" charset="0"/>
              </a:rPr>
            </a:br>
            <a:r>
              <a:rPr lang="en-US" sz="1800" dirty="0">
                <a:latin typeface="Arial" panose="020B0604020202020204" pitchFamily="34" charset="0"/>
                <a:ea typeface="Arial" panose="020B0604020202020204" pitchFamily="34" charset="0"/>
              </a:rPr>
              <a:t>T</a:t>
            </a:r>
            <a:r>
              <a:rPr lang="en-US" sz="1800" dirty="0">
                <a:effectLst/>
                <a:latin typeface="Arial" panose="020B0604020202020204" pitchFamily="34" charset="0"/>
                <a:ea typeface="Arial" panose="020B0604020202020204" pitchFamily="34" charset="0"/>
              </a:rPr>
              <a:t>o promote the aspirations and enhance the balance and harmony between people in the community and the environment</a:t>
            </a:r>
            <a:br>
              <a:rPr lang="en-US" sz="1800" dirty="0">
                <a:effectLst/>
                <a:latin typeface="Arial" panose="020B0604020202020204" pitchFamily="34" charset="0"/>
                <a:ea typeface="Arial" panose="020B0604020202020204" pitchFamily="34" charset="0"/>
              </a:rPr>
            </a:br>
            <a:br>
              <a:rPr lang="en-NZ" sz="1800" dirty="0">
                <a:effectLst/>
                <a:latin typeface="Arial" panose="020B0604020202020204" pitchFamily="34" charset="0"/>
                <a:ea typeface="Arial" panose="020B0604020202020204" pitchFamily="34" charset="0"/>
              </a:rPr>
            </a:br>
            <a:r>
              <a:rPr lang="en-US" sz="1800" dirty="0">
                <a:latin typeface="Arial" panose="020B0604020202020204" pitchFamily="34" charset="0"/>
                <a:ea typeface="Arial" panose="020B0604020202020204" pitchFamily="34" charset="0"/>
              </a:rPr>
              <a:t>T</a:t>
            </a:r>
            <a:r>
              <a:rPr lang="en-US" sz="1800" dirty="0">
                <a:effectLst/>
                <a:latin typeface="Arial" panose="020B0604020202020204" pitchFamily="34" charset="0"/>
                <a:ea typeface="Arial" panose="020B0604020202020204" pitchFamily="34" charset="0"/>
              </a:rPr>
              <a:t>o cooperate and network with the similar organisations within the Cook Islands and beyond for the purpose of enhancing the cause of environmental conservation and sustainable development</a:t>
            </a:r>
            <a:br>
              <a:rPr lang="en-US" sz="1800" dirty="0">
                <a:effectLst/>
                <a:latin typeface="Arial" panose="020B0604020202020204" pitchFamily="34" charset="0"/>
                <a:ea typeface="Arial" panose="020B0604020202020204" pitchFamily="34" charset="0"/>
              </a:rPr>
            </a:br>
            <a:br>
              <a:rPr lang="en-US" sz="1800" dirty="0">
                <a:effectLst/>
                <a:latin typeface="Arial" panose="020B0604020202020204" pitchFamily="34" charset="0"/>
                <a:ea typeface="Arial" panose="020B0604020202020204" pitchFamily="34" charset="0"/>
              </a:rPr>
            </a:br>
            <a:r>
              <a:rPr lang="en-NZ" sz="1800" dirty="0">
                <a:latin typeface="Arial" panose="020B0604020202020204" pitchFamily="34" charset="0"/>
                <a:ea typeface="Arial" panose="020B0604020202020204" pitchFamily="34" charset="0"/>
              </a:rPr>
              <a:t>T</a:t>
            </a:r>
            <a:r>
              <a:rPr lang="en-US" sz="1800" dirty="0">
                <a:effectLst/>
                <a:latin typeface="Arial" panose="020B0604020202020204" pitchFamily="34" charset="0"/>
                <a:ea typeface="Arial" panose="020B0604020202020204" pitchFamily="34" charset="0"/>
              </a:rPr>
              <a:t>o carry out the actions to strengthen its capabilities, institutional arrangements and financial support to enable its work programs</a:t>
            </a:r>
            <a:endParaRPr lang="en-NZ" sz="3600" dirty="0"/>
          </a:p>
        </p:txBody>
      </p:sp>
      <p:pic>
        <p:nvPicPr>
          <p:cNvPr id="5" name="Picture 4">
            <a:extLst>
              <a:ext uri="{FF2B5EF4-FFF2-40B4-BE49-F238E27FC236}">
                <a16:creationId xmlns:a16="http://schemas.microsoft.com/office/drawing/2014/main" id="{291C199E-E787-4D26-93EA-5A7D406F15B5}"/>
              </a:ext>
            </a:extLst>
          </p:cNvPr>
          <p:cNvPicPr>
            <a:picLocks noChangeAspect="1"/>
          </p:cNvPicPr>
          <p:nvPr/>
        </p:nvPicPr>
        <p:blipFill>
          <a:blip r:embed="rId3"/>
          <a:stretch>
            <a:fillRect/>
          </a:stretch>
        </p:blipFill>
        <p:spPr>
          <a:xfrm>
            <a:off x="6781704" y="1727490"/>
            <a:ext cx="3819525" cy="1190625"/>
          </a:xfrm>
          <a:prstGeom prst="rect">
            <a:avLst/>
          </a:prstGeom>
        </p:spPr>
      </p:pic>
      <p:sp>
        <p:nvSpPr>
          <p:cNvPr id="3" name="Text Placeholder 2">
            <a:extLst>
              <a:ext uri="{FF2B5EF4-FFF2-40B4-BE49-F238E27FC236}">
                <a16:creationId xmlns:a16="http://schemas.microsoft.com/office/drawing/2014/main" id="{3296C589-C8F3-4BA9-BB53-C9A64522E0CA}"/>
              </a:ext>
            </a:extLst>
          </p:cNvPr>
          <p:cNvSpPr>
            <a:spLocks noGrp="1"/>
          </p:cNvSpPr>
          <p:nvPr>
            <p:ph type="body" idx="1"/>
          </p:nvPr>
        </p:nvSpPr>
        <p:spPr>
          <a:xfrm>
            <a:off x="6489510" y="1"/>
            <a:ext cx="5959477" cy="2976282"/>
          </a:xfrm>
        </p:spPr>
        <p:txBody>
          <a:bodyPr/>
          <a:lstStyle/>
          <a:p>
            <a:endParaRPr lang="en-NZ" sz="2400" dirty="0"/>
          </a:p>
          <a:p>
            <a:r>
              <a:rPr lang="en-NZ" dirty="0"/>
              <a:t>		</a:t>
            </a:r>
            <a:r>
              <a:rPr lang="en-NZ" sz="2400" dirty="0"/>
              <a:t>MEC LOGO</a:t>
            </a:r>
            <a:endParaRPr lang="en-NZ" b="1" dirty="0"/>
          </a:p>
        </p:txBody>
      </p:sp>
    </p:spTree>
    <p:extLst>
      <p:ext uri="{BB962C8B-B14F-4D97-AF65-F5344CB8AC3E}">
        <p14:creationId xmlns:p14="http://schemas.microsoft.com/office/powerpoint/2010/main" val="87229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ACF05B-F05C-5149-9A70-479C20AC0AC5}"/>
              </a:ext>
            </a:extLst>
          </p:cNvPr>
          <p:cNvPicPr>
            <a:picLocks noChangeAspect="1"/>
          </p:cNvPicPr>
          <p:nvPr/>
        </p:nvPicPr>
        <p:blipFill>
          <a:blip r:embed="rId2"/>
          <a:stretch>
            <a:fillRect/>
          </a:stretch>
        </p:blipFill>
        <p:spPr>
          <a:xfrm>
            <a:off x="-285821" y="248078"/>
            <a:ext cx="9499600" cy="3327400"/>
          </a:xfrm>
          <a:prstGeom prst="rect">
            <a:avLst/>
          </a:prstGeom>
        </p:spPr>
      </p:pic>
      <p:pic>
        <p:nvPicPr>
          <p:cNvPr id="9" name="Picture 8">
            <a:extLst>
              <a:ext uri="{FF2B5EF4-FFF2-40B4-BE49-F238E27FC236}">
                <a16:creationId xmlns:a16="http://schemas.microsoft.com/office/drawing/2014/main" id="{19255ED2-9116-324A-8F28-1E7B8CA4194E}"/>
              </a:ext>
            </a:extLst>
          </p:cNvPr>
          <p:cNvPicPr>
            <a:picLocks noChangeAspect="1"/>
          </p:cNvPicPr>
          <p:nvPr/>
        </p:nvPicPr>
        <p:blipFill>
          <a:blip r:embed="rId3"/>
          <a:stretch>
            <a:fillRect/>
          </a:stretch>
        </p:blipFill>
        <p:spPr>
          <a:xfrm>
            <a:off x="6065359" y="3407708"/>
            <a:ext cx="6126641" cy="3441700"/>
          </a:xfrm>
          <a:prstGeom prst="rect">
            <a:avLst/>
          </a:prstGeom>
        </p:spPr>
      </p:pic>
      <p:pic>
        <p:nvPicPr>
          <p:cNvPr id="11" name="Picture 10">
            <a:extLst>
              <a:ext uri="{FF2B5EF4-FFF2-40B4-BE49-F238E27FC236}">
                <a16:creationId xmlns:a16="http://schemas.microsoft.com/office/drawing/2014/main" id="{08F5F650-F02F-9041-9FDC-78553632D57A}"/>
              </a:ext>
            </a:extLst>
          </p:cNvPr>
          <p:cNvPicPr>
            <a:picLocks noChangeAspect="1"/>
          </p:cNvPicPr>
          <p:nvPr/>
        </p:nvPicPr>
        <p:blipFill>
          <a:blip r:embed="rId4"/>
          <a:stretch>
            <a:fillRect/>
          </a:stretch>
        </p:blipFill>
        <p:spPr>
          <a:xfrm>
            <a:off x="9194074" y="0"/>
            <a:ext cx="2997926" cy="3997234"/>
          </a:xfrm>
          <a:prstGeom prst="rect">
            <a:avLst/>
          </a:prstGeom>
        </p:spPr>
      </p:pic>
      <p:pic>
        <p:nvPicPr>
          <p:cNvPr id="13" name="Picture 12">
            <a:extLst>
              <a:ext uri="{FF2B5EF4-FFF2-40B4-BE49-F238E27FC236}">
                <a16:creationId xmlns:a16="http://schemas.microsoft.com/office/drawing/2014/main" id="{E1A6C5D8-6627-DF43-A0C8-A424B99E3447}"/>
              </a:ext>
            </a:extLst>
          </p:cNvPr>
          <p:cNvPicPr>
            <a:picLocks noChangeAspect="1"/>
          </p:cNvPicPr>
          <p:nvPr/>
        </p:nvPicPr>
        <p:blipFill>
          <a:blip r:embed="rId5"/>
          <a:stretch>
            <a:fillRect/>
          </a:stretch>
        </p:blipFill>
        <p:spPr>
          <a:xfrm>
            <a:off x="21" y="3416300"/>
            <a:ext cx="4412343" cy="3309257"/>
          </a:xfrm>
          <a:prstGeom prst="rect">
            <a:avLst/>
          </a:prstGeom>
        </p:spPr>
      </p:pic>
      <p:pic>
        <p:nvPicPr>
          <p:cNvPr id="17" name="Picture 16">
            <a:extLst>
              <a:ext uri="{FF2B5EF4-FFF2-40B4-BE49-F238E27FC236}">
                <a16:creationId xmlns:a16="http://schemas.microsoft.com/office/drawing/2014/main" id="{00F395A4-71B9-CD46-8CED-61FC96BB2688}"/>
              </a:ext>
            </a:extLst>
          </p:cNvPr>
          <p:cNvPicPr>
            <a:picLocks noChangeAspect="1"/>
          </p:cNvPicPr>
          <p:nvPr/>
        </p:nvPicPr>
        <p:blipFill>
          <a:blip r:embed="rId6"/>
          <a:stretch>
            <a:fillRect/>
          </a:stretch>
        </p:blipFill>
        <p:spPr>
          <a:xfrm>
            <a:off x="4024125" y="4938981"/>
            <a:ext cx="2598057" cy="4676503"/>
          </a:xfrm>
          <a:prstGeom prst="rect">
            <a:avLst/>
          </a:prstGeom>
        </p:spPr>
      </p:pic>
      <p:pic>
        <p:nvPicPr>
          <p:cNvPr id="19" name="Picture 18">
            <a:extLst>
              <a:ext uri="{FF2B5EF4-FFF2-40B4-BE49-F238E27FC236}">
                <a16:creationId xmlns:a16="http://schemas.microsoft.com/office/drawing/2014/main" id="{877CDA0E-718B-1744-9CD8-43094711F95A}"/>
              </a:ext>
            </a:extLst>
          </p:cNvPr>
          <p:cNvPicPr>
            <a:picLocks noChangeAspect="1"/>
          </p:cNvPicPr>
          <p:nvPr/>
        </p:nvPicPr>
        <p:blipFill>
          <a:blip r:embed="rId7"/>
          <a:stretch>
            <a:fillRect/>
          </a:stretch>
        </p:blipFill>
        <p:spPr>
          <a:xfrm>
            <a:off x="4024125" y="1856839"/>
            <a:ext cx="3338286" cy="3383808"/>
          </a:xfrm>
          <a:prstGeom prst="rect">
            <a:avLst/>
          </a:prstGeom>
        </p:spPr>
      </p:pic>
      <p:sp>
        <p:nvSpPr>
          <p:cNvPr id="20" name="TextBox 19">
            <a:extLst>
              <a:ext uri="{FF2B5EF4-FFF2-40B4-BE49-F238E27FC236}">
                <a16:creationId xmlns:a16="http://schemas.microsoft.com/office/drawing/2014/main" id="{E55B58E5-CBB3-A244-B768-617208D1F32C}"/>
              </a:ext>
            </a:extLst>
          </p:cNvPr>
          <p:cNvSpPr txBox="1"/>
          <p:nvPr/>
        </p:nvSpPr>
        <p:spPr>
          <a:xfrm>
            <a:off x="1272237" y="239486"/>
            <a:ext cx="4793122" cy="369332"/>
          </a:xfrm>
          <a:prstGeom prst="rect">
            <a:avLst/>
          </a:prstGeom>
          <a:noFill/>
        </p:spPr>
        <p:txBody>
          <a:bodyPr wrap="square" rtlCol="0">
            <a:spAutoFit/>
          </a:bodyPr>
          <a:lstStyle/>
          <a:p>
            <a:r>
              <a:rPr lang="en-US" dirty="0">
                <a:solidFill>
                  <a:srgbClr val="FF0000"/>
                </a:solidFill>
              </a:rPr>
              <a:t>MEC NURSERY, PA ARIKI PALACE, EST. DEC 2021</a:t>
            </a:r>
          </a:p>
        </p:txBody>
      </p:sp>
    </p:spTree>
    <p:extLst>
      <p:ext uri="{BB962C8B-B14F-4D97-AF65-F5344CB8AC3E}">
        <p14:creationId xmlns:p14="http://schemas.microsoft.com/office/powerpoint/2010/main" val="861543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EAC2F-3EB1-B645-ABD2-E7DF305713BC}"/>
              </a:ext>
            </a:extLst>
          </p:cNvPr>
          <p:cNvSpPr>
            <a:spLocks noGrp="1"/>
          </p:cNvSpPr>
          <p:nvPr>
            <p:ph type="title"/>
          </p:nvPr>
        </p:nvSpPr>
        <p:spPr>
          <a:xfrm>
            <a:off x="256478" y="70024"/>
            <a:ext cx="5876693" cy="1116046"/>
          </a:xfrm>
        </p:spPr>
        <p:txBody>
          <a:bodyPr>
            <a:normAutofit fontScale="90000"/>
          </a:bodyPr>
          <a:lstStyle/>
          <a:p>
            <a:r>
              <a:rPr lang="en-US" dirty="0"/>
              <a:t>Stream Plants – a selection</a:t>
            </a:r>
          </a:p>
        </p:txBody>
      </p:sp>
      <p:pic>
        <p:nvPicPr>
          <p:cNvPr id="4" name="Picture 3">
            <a:extLst>
              <a:ext uri="{FF2B5EF4-FFF2-40B4-BE49-F238E27FC236}">
                <a16:creationId xmlns:a16="http://schemas.microsoft.com/office/drawing/2014/main" id="{3F5A17A6-0B23-464A-B0E9-2C6169A96764}"/>
              </a:ext>
            </a:extLst>
          </p:cNvPr>
          <p:cNvPicPr>
            <a:picLocks noChangeAspect="1"/>
          </p:cNvPicPr>
          <p:nvPr/>
        </p:nvPicPr>
        <p:blipFill>
          <a:blip r:embed="rId2"/>
          <a:stretch>
            <a:fillRect/>
          </a:stretch>
        </p:blipFill>
        <p:spPr>
          <a:xfrm>
            <a:off x="167861" y="1272208"/>
            <a:ext cx="3105427" cy="2329070"/>
          </a:xfrm>
          <a:prstGeom prst="rect">
            <a:avLst/>
          </a:prstGeom>
        </p:spPr>
      </p:pic>
      <p:pic>
        <p:nvPicPr>
          <p:cNvPr id="6" name="Picture 5">
            <a:extLst>
              <a:ext uri="{FF2B5EF4-FFF2-40B4-BE49-F238E27FC236}">
                <a16:creationId xmlns:a16="http://schemas.microsoft.com/office/drawing/2014/main" id="{9294E183-AC8A-144E-97C8-3223254A48DF}"/>
              </a:ext>
            </a:extLst>
          </p:cNvPr>
          <p:cNvPicPr>
            <a:picLocks noChangeAspect="1"/>
          </p:cNvPicPr>
          <p:nvPr/>
        </p:nvPicPr>
        <p:blipFill>
          <a:blip r:embed="rId3"/>
          <a:stretch>
            <a:fillRect/>
          </a:stretch>
        </p:blipFill>
        <p:spPr>
          <a:xfrm>
            <a:off x="167861" y="3601278"/>
            <a:ext cx="2309192" cy="3078922"/>
          </a:xfrm>
          <a:prstGeom prst="rect">
            <a:avLst/>
          </a:prstGeom>
        </p:spPr>
      </p:pic>
      <p:pic>
        <p:nvPicPr>
          <p:cNvPr id="8" name="Picture 7">
            <a:extLst>
              <a:ext uri="{FF2B5EF4-FFF2-40B4-BE49-F238E27FC236}">
                <a16:creationId xmlns:a16="http://schemas.microsoft.com/office/drawing/2014/main" id="{EC63BDB9-0271-344F-94AA-98428878A9B5}"/>
              </a:ext>
            </a:extLst>
          </p:cNvPr>
          <p:cNvPicPr>
            <a:picLocks noChangeAspect="1"/>
          </p:cNvPicPr>
          <p:nvPr/>
        </p:nvPicPr>
        <p:blipFill>
          <a:blip r:embed="rId4"/>
          <a:stretch>
            <a:fillRect/>
          </a:stretch>
        </p:blipFill>
        <p:spPr>
          <a:xfrm>
            <a:off x="3273288" y="1272208"/>
            <a:ext cx="3429000" cy="2273300"/>
          </a:xfrm>
          <a:prstGeom prst="rect">
            <a:avLst/>
          </a:prstGeom>
        </p:spPr>
      </p:pic>
      <p:pic>
        <p:nvPicPr>
          <p:cNvPr id="10" name="Picture 9">
            <a:extLst>
              <a:ext uri="{FF2B5EF4-FFF2-40B4-BE49-F238E27FC236}">
                <a16:creationId xmlns:a16="http://schemas.microsoft.com/office/drawing/2014/main" id="{AD24B602-17A0-D043-9B47-91BC0F1E6DFD}"/>
              </a:ext>
            </a:extLst>
          </p:cNvPr>
          <p:cNvPicPr>
            <a:picLocks noChangeAspect="1"/>
          </p:cNvPicPr>
          <p:nvPr/>
        </p:nvPicPr>
        <p:blipFill>
          <a:blip r:embed="rId5"/>
          <a:stretch>
            <a:fillRect/>
          </a:stretch>
        </p:blipFill>
        <p:spPr>
          <a:xfrm>
            <a:off x="2442269" y="3515139"/>
            <a:ext cx="2438400" cy="3251200"/>
          </a:xfrm>
          <a:prstGeom prst="rect">
            <a:avLst/>
          </a:prstGeom>
        </p:spPr>
      </p:pic>
      <p:pic>
        <p:nvPicPr>
          <p:cNvPr id="12" name="Picture 11">
            <a:extLst>
              <a:ext uri="{FF2B5EF4-FFF2-40B4-BE49-F238E27FC236}">
                <a16:creationId xmlns:a16="http://schemas.microsoft.com/office/drawing/2014/main" id="{E91673A1-19DD-C54E-896D-948D542D79D9}"/>
              </a:ext>
            </a:extLst>
          </p:cNvPr>
          <p:cNvPicPr>
            <a:picLocks noChangeAspect="1"/>
          </p:cNvPicPr>
          <p:nvPr/>
        </p:nvPicPr>
        <p:blipFill>
          <a:blip r:embed="rId6"/>
          <a:stretch>
            <a:fillRect/>
          </a:stretch>
        </p:blipFill>
        <p:spPr>
          <a:xfrm>
            <a:off x="6702288" y="40310"/>
            <a:ext cx="5482531" cy="2665778"/>
          </a:xfrm>
          <a:prstGeom prst="rect">
            <a:avLst/>
          </a:prstGeom>
        </p:spPr>
      </p:pic>
      <p:pic>
        <p:nvPicPr>
          <p:cNvPr id="16" name="Picture 15">
            <a:extLst>
              <a:ext uri="{FF2B5EF4-FFF2-40B4-BE49-F238E27FC236}">
                <a16:creationId xmlns:a16="http://schemas.microsoft.com/office/drawing/2014/main" id="{CA3BA941-ACC1-1749-A72E-45249C78C5DB}"/>
              </a:ext>
            </a:extLst>
          </p:cNvPr>
          <p:cNvPicPr>
            <a:picLocks noChangeAspect="1"/>
          </p:cNvPicPr>
          <p:nvPr/>
        </p:nvPicPr>
        <p:blipFill>
          <a:blip r:embed="rId7"/>
          <a:stretch>
            <a:fillRect/>
          </a:stretch>
        </p:blipFill>
        <p:spPr>
          <a:xfrm>
            <a:off x="4880669" y="3148945"/>
            <a:ext cx="2274408" cy="4677626"/>
          </a:xfrm>
          <a:prstGeom prst="rect">
            <a:avLst/>
          </a:prstGeom>
        </p:spPr>
      </p:pic>
      <p:sp>
        <p:nvSpPr>
          <p:cNvPr id="17" name="TextBox 16">
            <a:extLst>
              <a:ext uri="{FF2B5EF4-FFF2-40B4-BE49-F238E27FC236}">
                <a16:creationId xmlns:a16="http://schemas.microsoft.com/office/drawing/2014/main" id="{D8FBD3FB-2E68-6B49-9C27-59A1C92229A5}"/>
              </a:ext>
            </a:extLst>
          </p:cNvPr>
          <p:cNvSpPr txBox="1"/>
          <p:nvPr/>
        </p:nvSpPr>
        <p:spPr>
          <a:xfrm>
            <a:off x="7155077" y="2706087"/>
            <a:ext cx="5029742" cy="4524315"/>
          </a:xfrm>
          <a:prstGeom prst="rect">
            <a:avLst/>
          </a:prstGeom>
          <a:noFill/>
        </p:spPr>
        <p:txBody>
          <a:bodyPr wrap="square" rtlCol="0">
            <a:spAutoFit/>
          </a:bodyPr>
          <a:lstStyle/>
          <a:p>
            <a:r>
              <a:rPr lang="en-US" b="1" dirty="0"/>
              <a:t>FOR AREMANGO AND AREITI STREAMS -  </a:t>
            </a:r>
            <a:r>
              <a:rPr lang="en-US" dirty="0"/>
              <a:t>CYPERUS, SEAGRASS, TARO, VETIVER, MEDICINAL PLANTS, ORNAMENTALS AND FRUIT TREES. COMPLIMENT HOME GARDENS &amp; RE-ESTABLISH WETLAND PLANTS TO INCREASE ABILITY TO FILTER SEDIMENT.</a:t>
            </a:r>
          </a:p>
          <a:p>
            <a:endParaRPr lang="en-US" dirty="0"/>
          </a:p>
          <a:p>
            <a:r>
              <a:rPr lang="en-US" b="1" dirty="0"/>
              <a:t>FOR PARENGARO – </a:t>
            </a:r>
          </a:p>
          <a:p>
            <a:pPr marL="285750" indent="-285750">
              <a:buFont typeface="Arial" panose="020B0604020202020204" pitchFamily="34" charset="0"/>
              <a:buChar char="•"/>
            </a:pPr>
            <a:r>
              <a:rPr lang="en-US" dirty="0"/>
              <a:t>SEAGRASS, VETIVER, ‘AU, CHESTNUT, MANGO, AVOCADO, NATIVE SPECIES </a:t>
            </a:r>
          </a:p>
          <a:p>
            <a:pPr marL="285750" indent="-285750">
              <a:buFont typeface="Arial" panose="020B0604020202020204" pitchFamily="34" charset="0"/>
              <a:buChar char="•"/>
            </a:pPr>
            <a:r>
              <a:rPr lang="en-US" dirty="0"/>
              <a:t>LANDOWNER SELECTION TO STABILISE BANK AT TOP </a:t>
            </a:r>
          </a:p>
          <a:p>
            <a:pPr marL="285750" indent="-285750">
              <a:buFont typeface="Arial" panose="020B0604020202020204" pitchFamily="34" charset="0"/>
              <a:buChar char="•"/>
            </a:pPr>
            <a:r>
              <a:rPr lang="en-US" dirty="0"/>
              <a:t>3 – 5M FROM TOP, SELECTION, PLANTING AND MAINTENANCE BY RESIDENTs. </a:t>
            </a:r>
          </a:p>
          <a:p>
            <a:pPr marL="285750" indent="-285750">
              <a:buFont typeface="Arial" panose="020B0604020202020204" pitchFamily="34" charset="0"/>
              <a:buChar char="•"/>
            </a:pPr>
            <a:r>
              <a:rPr lang="en-US" dirty="0"/>
              <a:t>PLANTS SUPPLIED AND ASSISTANCE TO PLANT FROM MEC.</a:t>
            </a:r>
          </a:p>
          <a:p>
            <a:endParaRPr lang="en-US" dirty="0"/>
          </a:p>
        </p:txBody>
      </p:sp>
    </p:spTree>
    <p:extLst>
      <p:ext uri="{BB962C8B-B14F-4D97-AF65-F5344CB8AC3E}">
        <p14:creationId xmlns:p14="http://schemas.microsoft.com/office/powerpoint/2010/main" val="2011935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842072-00BC-AC4A-B0E9-C2602EC176E2}"/>
              </a:ext>
            </a:extLst>
          </p:cNvPr>
          <p:cNvPicPr>
            <a:picLocks noChangeAspect="1"/>
          </p:cNvPicPr>
          <p:nvPr/>
        </p:nvPicPr>
        <p:blipFill>
          <a:blip r:embed="rId2"/>
          <a:stretch>
            <a:fillRect/>
          </a:stretch>
        </p:blipFill>
        <p:spPr>
          <a:xfrm>
            <a:off x="-68234" y="-20516"/>
            <a:ext cx="1910862" cy="2879527"/>
          </a:xfrm>
          <a:prstGeom prst="rect">
            <a:avLst/>
          </a:prstGeom>
        </p:spPr>
      </p:pic>
      <p:pic>
        <p:nvPicPr>
          <p:cNvPr id="5" name="Picture 4">
            <a:extLst>
              <a:ext uri="{FF2B5EF4-FFF2-40B4-BE49-F238E27FC236}">
                <a16:creationId xmlns:a16="http://schemas.microsoft.com/office/drawing/2014/main" id="{4B9A29F1-8632-FC4C-8F45-BD7D631FA440}"/>
              </a:ext>
            </a:extLst>
          </p:cNvPr>
          <p:cNvPicPr>
            <a:picLocks noChangeAspect="1"/>
          </p:cNvPicPr>
          <p:nvPr/>
        </p:nvPicPr>
        <p:blipFill>
          <a:blip r:embed="rId3"/>
          <a:stretch>
            <a:fillRect/>
          </a:stretch>
        </p:blipFill>
        <p:spPr>
          <a:xfrm>
            <a:off x="5286989" y="4398453"/>
            <a:ext cx="3751386" cy="3751386"/>
          </a:xfrm>
          <a:prstGeom prst="rect">
            <a:avLst/>
          </a:prstGeom>
        </p:spPr>
      </p:pic>
      <p:pic>
        <p:nvPicPr>
          <p:cNvPr id="7" name="Picture 6">
            <a:extLst>
              <a:ext uri="{FF2B5EF4-FFF2-40B4-BE49-F238E27FC236}">
                <a16:creationId xmlns:a16="http://schemas.microsoft.com/office/drawing/2014/main" id="{8B1512AB-F1F0-8F46-ADC1-7107D87A4C59}"/>
              </a:ext>
            </a:extLst>
          </p:cNvPr>
          <p:cNvPicPr>
            <a:picLocks noChangeAspect="1"/>
          </p:cNvPicPr>
          <p:nvPr/>
        </p:nvPicPr>
        <p:blipFill>
          <a:blip r:embed="rId4"/>
          <a:stretch>
            <a:fillRect/>
          </a:stretch>
        </p:blipFill>
        <p:spPr>
          <a:xfrm>
            <a:off x="8424334" y="2286000"/>
            <a:ext cx="3810769" cy="2895292"/>
          </a:xfrm>
          <a:prstGeom prst="rect">
            <a:avLst/>
          </a:prstGeom>
        </p:spPr>
      </p:pic>
      <p:pic>
        <p:nvPicPr>
          <p:cNvPr id="9" name="Picture 8">
            <a:extLst>
              <a:ext uri="{FF2B5EF4-FFF2-40B4-BE49-F238E27FC236}">
                <a16:creationId xmlns:a16="http://schemas.microsoft.com/office/drawing/2014/main" id="{9C5661EB-227F-A84D-A97D-185204074992}"/>
              </a:ext>
            </a:extLst>
          </p:cNvPr>
          <p:cNvPicPr>
            <a:picLocks noChangeAspect="1"/>
          </p:cNvPicPr>
          <p:nvPr/>
        </p:nvPicPr>
        <p:blipFill>
          <a:blip r:embed="rId5"/>
          <a:stretch>
            <a:fillRect/>
          </a:stretch>
        </p:blipFill>
        <p:spPr>
          <a:xfrm>
            <a:off x="8424334" y="0"/>
            <a:ext cx="3740313" cy="2805235"/>
          </a:xfrm>
          <a:prstGeom prst="rect">
            <a:avLst/>
          </a:prstGeom>
        </p:spPr>
      </p:pic>
      <p:pic>
        <p:nvPicPr>
          <p:cNvPr id="11" name="Picture 10">
            <a:extLst>
              <a:ext uri="{FF2B5EF4-FFF2-40B4-BE49-F238E27FC236}">
                <a16:creationId xmlns:a16="http://schemas.microsoft.com/office/drawing/2014/main" id="{DA305564-2CCE-6449-B31C-3281C02D8933}"/>
              </a:ext>
            </a:extLst>
          </p:cNvPr>
          <p:cNvPicPr>
            <a:picLocks noChangeAspect="1"/>
          </p:cNvPicPr>
          <p:nvPr/>
        </p:nvPicPr>
        <p:blipFill>
          <a:blip r:embed="rId6"/>
          <a:stretch>
            <a:fillRect/>
          </a:stretch>
        </p:blipFill>
        <p:spPr>
          <a:xfrm>
            <a:off x="9077570" y="4519246"/>
            <a:ext cx="3118338" cy="2338754"/>
          </a:xfrm>
          <a:prstGeom prst="rect">
            <a:avLst/>
          </a:prstGeom>
        </p:spPr>
      </p:pic>
      <p:pic>
        <p:nvPicPr>
          <p:cNvPr id="13" name="Picture 12">
            <a:extLst>
              <a:ext uri="{FF2B5EF4-FFF2-40B4-BE49-F238E27FC236}">
                <a16:creationId xmlns:a16="http://schemas.microsoft.com/office/drawing/2014/main" id="{B0B080C2-C4C7-8442-8095-6371FE05F868}"/>
              </a:ext>
            </a:extLst>
          </p:cNvPr>
          <p:cNvPicPr>
            <a:picLocks noChangeAspect="1"/>
          </p:cNvPicPr>
          <p:nvPr/>
        </p:nvPicPr>
        <p:blipFill>
          <a:blip r:embed="rId7"/>
          <a:stretch>
            <a:fillRect/>
          </a:stretch>
        </p:blipFill>
        <p:spPr>
          <a:xfrm>
            <a:off x="0" y="4572000"/>
            <a:ext cx="3302000" cy="2286000"/>
          </a:xfrm>
          <a:prstGeom prst="rect">
            <a:avLst/>
          </a:prstGeom>
        </p:spPr>
      </p:pic>
      <p:pic>
        <p:nvPicPr>
          <p:cNvPr id="15" name="Picture 14">
            <a:extLst>
              <a:ext uri="{FF2B5EF4-FFF2-40B4-BE49-F238E27FC236}">
                <a16:creationId xmlns:a16="http://schemas.microsoft.com/office/drawing/2014/main" id="{74FF8C6B-9582-E349-A7F4-ADD173DB82E2}"/>
              </a:ext>
            </a:extLst>
          </p:cNvPr>
          <p:cNvPicPr>
            <a:picLocks noChangeAspect="1"/>
          </p:cNvPicPr>
          <p:nvPr/>
        </p:nvPicPr>
        <p:blipFill>
          <a:blip r:embed="rId8"/>
          <a:stretch>
            <a:fillRect/>
          </a:stretch>
        </p:blipFill>
        <p:spPr>
          <a:xfrm>
            <a:off x="2682083" y="2805234"/>
            <a:ext cx="2732201" cy="4052765"/>
          </a:xfrm>
          <a:prstGeom prst="rect">
            <a:avLst/>
          </a:prstGeom>
        </p:spPr>
      </p:pic>
      <p:pic>
        <p:nvPicPr>
          <p:cNvPr id="17" name="Picture 16">
            <a:extLst>
              <a:ext uri="{FF2B5EF4-FFF2-40B4-BE49-F238E27FC236}">
                <a16:creationId xmlns:a16="http://schemas.microsoft.com/office/drawing/2014/main" id="{ECFD0589-B12E-CF47-A5D8-718CD02A4670}"/>
              </a:ext>
            </a:extLst>
          </p:cNvPr>
          <p:cNvPicPr>
            <a:picLocks noChangeAspect="1"/>
          </p:cNvPicPr>
          <p:nvPr/>
        </p:nvPicPr>
        <p:blipFill>
          <a:blip r:embed="rId9"/>
          <a:stretch>
            <a:fillRect/>
          </a:stretch>
        </p:blipFill>
        <p:spPr>
          <a:xfrm>
            <a:off x="4175254" y="-20517"/>
            <a:ext cx="4249080" cy="3025001"/>
          </a:xfrm>
          <a:prstGeom prst="rect">
            <a:avLst/>
          </a:prstGeom>
        </p:spPr>
      </p:pic>
      <p:pic>
        <p:nvPicPr>
          <p:cNvPr id="21" name="Picture 20">
            <a:extLst>
              <a:ext uri="{FF2B5EF4-FFF2-40B4-BE49-F238E27FC236}">
                <a16:creationId xmlns:a16="http://schemas.microsoft.com/office/drawing/2014/main" id="{3FA551A8-EEC1-0E4B-A692-5A133A2252F8}"/>
              </a:ext>
            </a:extLst>
          </p:cNvPr>
          <p:cNvPicPr>
            <a:picLocks noChangeAspect="1"/>
          </p:cNvPicPr>
          <p:nvPr/>
        </p:nvPicPr>
        <p:blipFill>
          <a:blip r:embed="rId10"/>
          <a:stretch>
            <a:fillRect/>
          </a:stretch>
        </p:blipFill>
        <p:spPr>
          <a:xfrm>
            <a:off x="4172055" y="2545053"/>
            <a:ext cx="4255478" cy="2286000"/>
          </a:xfrm>
          <a:prstGeom prst="rect">
            <a:avLst/>
          </a:prstGeom>
        </p:spPr>
      </p:pic>
      <p:sp>
        <p:nvSpPr>
          <p:cNvPr id="24" name="TextBox 23">
            <a:extLst>
              <a:ext uri="{FF2B5EF4-FFF2-40B4-BE49-F238E27FC236}">
                <a16:creationId xmlns:a16="http://schemas.microsoft.com/office/drawing/2014/main" id="{AB69B8A8-47D4-9843-AB6C-11C53C5B9C79}"/>
              </a:ext>
            </a:extLst>
          </p:cNvPr>
          <p:cNvSpPr txBox="1"/>
          <p:nvPr/>
        </p:nvSpPr>
        <p:spPr>
          <a:xfrm>
            <a:off x="339969" y="257909"/>
            <a:ext cx="2778369" cy="954107"/>
          </a:xfrm>
          <a:prstGeom prst="rect">
            <a:avLst/>
          </a:prstGeom>
          <a:noFill/>
        </p:spPr>
        <p:txBody>
          <a:bodyPr wrap="square" rtlCol="0">
            <a:spAutoFit/>
          </a:bodyPr>
          <a:lstStyle/>
          <a:p>
            <a:r>
              <a:rPr lang="en-US" sz="2800" b="1" dirty="0">
                <a:solidFill>
                  <a:schemeClr val="bg1"/>
                </a:solidFill>
              </a:rPr>
              <a:t>BEACH</a:t>
            </a:r>
          </a:p>
          <a:p>
            <a:r>
              <a:rPr lang="en-US" sz="2800" b="1" dirty="0">
                <a:solidFill>
                  <a:schemeClr val="bg1"/>
                </a:solidFill>
              </a:rPr>
              <a:t>PLANTS</a:t>
            </a:r>
          </a:p>
        </p:txBody>
      </p:sp>
      <p:pic>
        <p:nvPicPr>
          <p:cNvPr id="26" name="Picture 25">
            <a:extLst>
              <a:ext uri="{FF2B5EF4-FFF2-40B4-BE49-F238E27FC236}">
                <a16:creationId xmlns:a16="http://schemas.microsoft.com/office/drawing/2014/main" id="{E4650211-AE90-0C45-A465-1272BB22A0B2}"/>
              </a:ext>
            </a:extLst>
          </p:cNvPr>
          <p:cNvPicPr>
            <a:picLocks noChangeAspect="1"/>
          </p:cNvPicPr>
          <p:nvPr/>
        </p:nvPicPr>
        <p:blipFill>
          <a:blip r:embed="rId11"/>
          <a:stretch>
            <a:fillRect/>
          </a:stretch>
        </p:blipFill>
        <p:spPr>
          <a:xfrm>
            <a:off x="-33599" y="2185497"/>
            <a:ext cx="2744619" cy="2563205"/>
          </a:xfrm>
          <a:prstGeom prst="rect">
            <a:avLst/>
          </a:prstGeom>
        </p:spPr>
      </p:pic>
      <p:pic>
        <p:nvPicPr>
          <p:cNvPr id="4" name="Picture 3">
            <a:extLst>
              <a:ext uri="{FF2B5EF4-FFF2-40B4-BE49-F238E27FC236}">
                <a16:creationId xmlns:a16="http://schemas.microsoft.com/office/drawing/2014/main" id="{3F9C11FB-8242-8045-956F-179B376AE61A}"/>
              </a:ext>
            </a:extLst>
          </p:cNvPr>
          <p:cNvPicPr>
            <a:picLocks noChangeAspect="1"/>
          </p:cNvPicPr>
          <p:nvPr/>
        </p:nvPicPr>
        <p:blipFill>
          <a:blip r:embed="rId12"/>
          <a:stretch>
            <a:fillRect/>
          </a:stretch>
        </p:blipFill>
        <p:spPr>
          <a:xfrm>
            <a:off x="1871942" y="-221384"/>
            <a:ext cx="2303312" cy="3071083"/>
          </a:xfrm>
          <a:prstGeom prst="rect">
            <a:avLst/>
          </a:prstGeom>
        </p:spPr>
      </p:pic>
      <p:sp>
        <p:nvSpPr>
          <p:cNvPr id="2" name="TextBox 1">
            <a:extLst>
              <a:ext uri="{FF2B5EF4-FFF2-40B4-BE49-F238E27FC236}">
                <a16:creationId xmlns:a16="http://schemas.microsoft.com/office/drawing/2014/main" id="{3388D04C-21EB-0C43-AA01-4616464A2E4E}"/>
              </a:ext>
            </a:extLst>
          </p:cNvPr>
          <p:cNvSpPr txBox="1"/>
          <p:nvPr/>
        </p:nvSpPr>
        <p:spPr>
          <a:xfrm>
            <a:off x="5034970" y="3299072"/>
            <a:ext cx="1531047" cy="1754326"/>
          </a:xfrm>
          <a:prstGeom prst="rect">
            <a:avLst/>
          </a:prstGeom>
          <a:noFill/>
        </p:spPr>
        <p:txBody>
          <a:bodyPr wrap="square" rtlCol="0">
            <a:spAutoFit/>
          </a:bodyPr>
          <a:lstStyle/>
          <a:p>
            <a:r>
              <a:rPr lang="en-US" b="1" dirty="0">
                <a:solidFill>
                  <a:schemeClr val="bg1"/>
                </a:solidFill>
              </a:rPr>
              <a:t>Some other Plants</a:t>
            </a:r>
          </a:p>
          <a:p>
            <a:r>
              <a:rPr lang="en-US" b="1" dirty="0" err="1">
                <a:solidFill>
                  <a:schemeClr val="bg1"/>
                </a:solidFill>
              </a:rPr>
              <a:t>Ngangie</a:t>
            </a:r>
            <a:endParaRPr lang="en-US" b="1" dirty="0">
              <a:solidFill>
                <a:schemeClr val="bg1"/>
              </a:solidFill>
            </a:endParaRPr>
          </a:p>
          <a:p>
            <a:r>
              <a:rPr lang="en-US" b="1" dirty="0">
                <a:solidFill>
                  <a:schemeClr val="bg1"/>
                </a:solidFill>
              </a:rPr>
              <a:t>Tamanu</a:t>
            </a:r>
          </a:p>
          <a:p>
            <a:r>
              <a:rPr lang="en-US" b="1" dirty="0">
                <a:solidFill>
                  <a:schemeClr val="bg1"/>
                </a:solidFill>
              </a:rPr>
              <a:t>Candlenut </a:t>
            </a:r>
            <a:r>
              <a:rPr lang="en-US" b="1" dirty="0" err="1">
                <a:solidFill>
                  <a:schemeClr val="bg1"/>
                </a:solidFill>
              </a:rPr>
              <a:t>etc</a:t>
            </a:r>
            <a:endParaRPr lang="en-US" b="1" dirty="0">
              <a:solidFill>
                <a:schemeClr val="bg1"/>
              </a:solidFill>
            </a:endParaRPr>
          </a:p>
          <a:p>
            <a:endParaRPr lang="en-US" dirty="0"/>
          </a:p>
        </p:txBody>
      </p:sp>
    </p:spTree>
    <p:extLst>
      <p:ext uri="{BB962C8B-B14F-4D97-AF65-F5344CB8AC3E}">
        <p14:creationId xmlns:p14="http://schemas.microsoft.com/office/powerpoint/2010/main" val="3509469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5447C-91DA-440F-845B-16C217D07A30}"/>
              </a:ext>
            </a:extLst>
          </p:cNvPr>
          <p:cNvPicPr>
            <a:picLocks noChangeAspect="1"/>
          </p:cNvPicPr>
          <p:nvPr/>
        </p:nvPicPr>
        <p:blipFill>
          <a:blip r:embed="rId2"/>
          <a:stretch>
            <a:fillRect/>
          </a:stretch>
        </p:blipFill>
        <p:spPr>
          <a:xfrm>
            <a:off x="608291" y="310833"/>
            <a:ext cx="5903041" cy="2797807"/>
          </a:xfrm>
          <a:prstGeom prst="rect">
            <a:avLst/>
          </a:prstGeom>
        </p:spPr>
      </p:pic>
      <p:sp>
        <p:nvSpPr>
          <p:cNvPr id="2" name="Title 1">
            <a:extLst>
              <a:ext uri="{FF2B5EF4-FFF2-40B4-BE49-F238E27FC236}">
                <a16:creationId xmlns:a16="http://schemas.microsoft.com/office/drawing/2014/main" id="{82B188BA-1785-4BED-BEB5-4818622C8265}"/>
              </a:ext>
            </a:extLst>
          </p:cNvPr>
          <p:cNvSpPr>
            <a:spLocks noGrp="1"/>
          </p:cNvSpPr>
          <p:nvPr>
            <p:ph type="title"/>
          </p:nvPr>
        </p:nvSpPr>
        <p:spPr>
          <a:xfrm>
            <a:off x="205740" y="3183255"/>
            <a:ext cx="11673840" cy="3674745"/>
          </a:xfrm>
        </p:spPr>
        <p:txBody>
          <a:bodyPr>
            <a:normAutofit fontScale="90000"/>
          </a:bodyPr>
          <a:lstStyle/>
          <a:p>
            <a:pPr algn="ctr"/>
            <a:r>
              <a:rPr lang="en-NZ" sz="3600" b="1" i="1" dirty="0">
                <a:highlight>
                  <a:srgbClr val="00FF00"/>
                </a:highlight>
              </a:rPr>
              <a:t>IN SUMMARY THE 2022 MEC GEF SMALL GRANT PROGRAM WILL</a:t>
            </a:r>
            <a:br>
              <a:rPr lang="en-NZ" sz="3600" b="1" i="1" dirty="0">
                <a:highlight>
                  <a:srgbClr val="00FF00"/>
                </a:highlight>
              </a:rPr>
            </a:br>
            <a:br>
              <a:rPr lang="en-NZ" sz="3600" b="1" i="1" dirty="0">
                <a:highlight>
                  <a:srgbClr val="00FF00"/>
                </a:highlight>
              </a:rPr>
            </a:br>
            <a:r>
              <a:rPr lang="en-NZ" sz="3600" dirty="0"/>
              <a:t>                   </a:t>
            </a:r>
            <a:r>
              <a:rPr lang="en-NZ" sz="2700" dirty="0"/>
              <a:t>Focus on Marine environment solutions</a:t>
            </a:r>
            <a:br>
              <a:rPr lang="en-NZ" sz="2700" dirty="0"/>
            </a:br>
            <a:r>
              <a:rPr lang="en-NZ" sz="2700" dirty="0"/>
              <a:t>                   Engage Aronga Mana, Landowners, Church groups, Village &amp; School Communities</a:t>
            </a:r>
            <a:br>
              <a:rPr lang="en-NZ" sz="2700" dirty="0"/>
            </a:br>
            <a:r>
              <a:rPr lang="en-NZ" sz="2700" dirty="0"/>
              <a:t>                    Fund the Unfunded Volunteer Organisations to do the information, communication, training, mentoring in raising the knowledge about environments on land, in the valleys, on the hills, in the streams, waterways &amp; lagoons, </a:t>
            </a:r>
            <a:br>
              <a:rPr lang="en-NZ" sz="2700" dirty="0"/>
            </a:br>
            <a:r>
              <a:rPr lang="en-NZ" sz="2700" dirty="0"/>
              <a:t>                   Preserving our soils, water, food supplies, our work, recreation, lifestyle, our residential homes, commercial businesses, farming practices, food production &amp; our society</a:t>
            </a:r>
            <a:br>
              <a:rPr lang="en-NZ" sz="2700" dirty="0"/>
            </a:br>
            <a:endParaRPr lang="en-NZ" sz="3600" dirty="0"/>
          </a:p>
        </p:txBody>
      </p:sp>
      <p:pic>
        <p:nvPicPr>
          <p:cNvPr id="5" name="Picture 4">
            <a:extLst>
              <a:ext uri="{FF2B5EF4-FFF2-40B4-BE49-F238E27FC236}">
                <a16:creationId xmlns:a16="http://schemas.microsoft.com/office/drawing/2014/main" id="{291C199E-E787-4D26-93EA-5A7D406F15B5}"/>
              </a:ext>
            </a:extLst>
          </p:cNvPr>
          <p:cNvPicPr>
            <a:picLocks noChangeAspect="1"/>
          </p:cNvPicPr>
          <p:nvPr/>
        </p:nvPicPr>
        <p:blipFill>
          <a:blip r:embed="rId3"/>
          <a:stretch>
            <a:fillRect/>
          </a:stretch>
        </p:blipFill>
        <p:spPr>
          <a:xfrm>
            <a:off x="6802735" y="1818752"/>
            <a:ext cx="5327044" cy="1157530"/>
          </a:xfrm>
          <a:prstGeom prst="rect">
            <a:avLst/>
          </a:prstGeom>
        </p:spPr>
      </p:pic>
      <p:sp>
        <p:nvSpPr>
          <p:cNvPr id="3" name="Text Placeholder 2">
            <a:extLst>
              <a:ext uri="{FF2B5EF4-FFF2-40B4-BE49-F238E27FC236}">
                <a16:creationId xmlns:a16="http://schemas.microsoft.com/office/drawing/2014/main" id="{3296C589-C8F3-4BA9-BB53-C9A64522E0CA}"/>
              </a:ext>
            </a:extLst>
          </p:cNvPr>
          <p:cNvSpPr>
            <a:spLocks noGrp="1"/>
          </p:cNvSpPr>
          <p:nvPr>
            <p:ph type="body" idx="1"/>
          </p:nvPr>
        </p:nvSpPr>
        <p:spPr>
          <a:xfrm>
            <a:off x="7650474" y="310833"/>
            <a:ext cx="4798514" cy="2665449"/>
          </a:xfrm>
        </p:spPr>
        <p:txBody>
          <a:bodyPr/>
          <a:lstStyle/>
          <a:p>
            <a:r>
              <a:rPr lang="en-NZ" sz="2400" dirty="0"/>
              <a:t>    </a:t>
            </a:r>
          </a:p>
          <a:p>
            <a:r>
              <a:rPr lang="en-NZ" dirty="0"/>
              <a:t>                  </a:t>
            </a:r>
            <a:r>
              <a:rPr lang="en-NZ" sz="2400" dirty="0"/>
              <a:t>MEC </a:t>
            </a:r>
            <a:r>
              <a:rPr lang="en-NZ" dirty="0"/>
              <a:t>Logo</a:t>
            </a:r>
            <a:endParaRPr lang="en-NZ" b="1" dirty="0"/>
          </a:p>
        </p:txBody>
      </p:sp>
    </p:spTree>
    <p:extLst>
      <p:ext uri="{BB962C8B-B14F-4D97-AF65-F5344CB8AC3E}">
        <p14:creationId xmlns:p14="http://schemas.microsoft.com/office/powerpoint/2010/main" val="816767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5447C-91DA-440F-845B-16C217D07A30}"/>
              </a:ext>
            </a:extLst>
          </p:cNvPr>
          <p:cNvPicPr>
            <a:picLocks noChangeAspect="1"/>
          </p:cNvPicPr>
          <p:nvPr/>
        </p:nvPicPr>
        <p:blipFill>
          <a:blip r:embed="rId2"/>
          <a:stretch>
            <a:fillRect/>
          </a:stretch>
        </p:blipFill>
        <p:spPr>
          <a:xfrm>
            <a:off x="608291" y="310833"/>
            <a:ext cx="5712122" cy="2797807"/>
          </a:xfrm>
          <a:prstGeom prst="rect">
            <a:avLst/>
          </a:prstGeom>
        </p:spPr>
      </p:pic>
      <p:sp>
        <p:nvSpPr>
          <p:cNvPr id="2" name="Title 1">
            <a:extLst>
              <a:ext uri="{FF2B5EF4-FFF2-40B4-BE49-F238E27FC236}">
                <a16:creationId xmlns:a16="http://schemas.microsoft.com/office/drawing/2014/main" id="{82B188BA-1785-4BED-BEB5-4818622C8265}"/>
              </a:ext>
            </a:extLst>
          </p:cNvPr>
          <p:cNvSpPr>
            <a:spLocks noGrp="1"/>
          </p:cNvSpPr>
          <p:nvPr>
            <p:ph type="title"/>
          </p:nvPr>
        </p:nvSpPr>
        <p:spPr>
          <a:xfrm>
            <a:off x="205740" y="3183255"/>
            <a:ext cx="11673840" cy="3674745"/>
          </a:xfrm>
        </p:spPr>
        <p:txBody>
          <a:bodyPr>
            <a:normAutofit fontScale="90000"/>
          </a:bodyPr>
          <a:lstStyle/>
          <a:p>
            <a:pPr algn="ctr"/>
            <a:r>
              <a:rPr lang="en-NZ" sz="3600" b="1" i="1" dirty="0">
                <a:highlight>
                  <a:srgbClr val="00FF00"/>
                </a:highlight>
              </a:rPr>
              <a:t>IN SUMMARY THE 2022 MEC GEF SMALL GRANT PROGRAM..</a:t>
            </a:r>
            <a:br>
              <a:rPr lang="en-NZ" sz="3600" dirty="0"/>
            </a:br>
            <a:r>
              <a:rPr lang="en-NZ" sz="3600" dirty="0"/>
              <a:t>              </a:t>
            </a:r>
            <a:br>
              <a:rPr lang="en-NZ" sz="2700" dirty="0"/>
            </a:br>
            <a:r>
              <a:rPr lang="en-NZ" sz="2700" dirty="0"/>
              <a:t>MOU with UNOPS was signed by MEC on 11August 2022 for UNOPS New York Office. </a:t>
            </a:r>
            <a:br>
              <a:rPr lang="en-NZ" sz="2700" dirty="0"/>
            </a:br>
            <a:r>
              <a:rPr lang="en-NZ" sz="2700" dirty="0"/>
              <a:t>Drawdowns will flow direct to MEC Bank of South Pacific Account by September 2022 USD25,000; March 2023 USD20,000 upon interim reporting and September 2023 USD5,000 upon submission of the final report</a:t>
            </a:r>
            <a:br>
              <a:rPr lang="en-NZ" sz="2700" dirty="0"/>
            </a:br>
            <a:r>
              <a:rPr lang="en-NZ" sz="2700" dirty="0"/>
              <a:t>THE PROGRAM EXPENDITURE BUDGET IS</a:t>
            </a:r>
            <a:br>
              <a:rPr lang="en-NZ" sz="2700" dirty="0"/>
            </a:br>
            <a:br>
              <a:rPr lang="en-NZ" sz="2700" dirty="0"/>
            </a:br>
            <a:br>
              <a:rPr lang="en-NZ" sz="2700" dirty="0"/>
            </a:br>
            <a:br>
              <a:rPr lang="en-NZ" sz="2700" dirty="0"/>
            </a:br>
            <a:br>
              <a:rPr lang="en-NZ" sz="2700" dirty="0"/>
            </a:br>
            <a:r>
              <a:rPr lang="en-NZ" sz="2700" dirty="0"/>
              <a:t>   </a:t>
            </a:r>
            <a:br>
              <a:rPr lang="en-NZ" sz="2700" dirty="0"/>
            </a:br>
            <a:r>
              <a:rPr lang="en-NZ" sz="2700" dirty="0"/>
              <a:t>   </a:t>
            </a:r>
            <a:endParaRPr lang="en-NZ" sz="3600" dirty="0"/>
          </a:p>
        </p:txBody>
      </p:sp>
      <p:pic>
        <p:nvPicPr>
          <p:cNvPr id="5" name="Picture 4">
            <a:extLst>
              <a:ext uri="{FF2B5EF4-FFF2-40B4-BE49-F238E27FC236}">
                <a16:creationId xmlns:a16="http://schemas.microsoft.com/office/drawing/2014/main" id="{291C199E-E787-4D26-93EA-5A7D406F15B5}"/>
              </a:ext>
            </a:extLst>
          </p:cNvPr>
          <p:cNvPicPr>
            <a:picLocks noChangeAspect="1"/>
          </p:cNvPicPr>
          <p:nvPr/>
        </p:nvPicPr>
        <p:blipFill>
          <a:blip r:embed="rId3"/>
          <a:stretch>
            <a:fillRect/>
          </a:stretch>
        </p:blipFill>
        <p:spPr>
          <a:xfrm>
            <a:off x="6320413" y="1406769"/>
            <a:ext cx="5809365" cy="712952"/>
          </a:xfrm>
          <a:prstGeom prst="rect">
            <a:avLst/>
          </a:prstGeom>
        </p:spPr>
      </p:pic>
      <p:sp>
        <p:nvSpPr>
          <p:cNvPr id="3" name="Text Placeholder 2">
            <a:extLst>
              <a:ext uri="{FF2B5EF4-FFF2-40B4-BE49-F238E27FC236}">
                <a16:creationId xmlns:a16="http://schemas.microsoft.com/office/drawing/2014/main" id="{3296C589-C8F3-4BA9-BB53-C9A64522E0CA}"/>
              </a:ext>
            </a:extLst>
          </p:cNvPr>
          <p:cNvSpPr>
            <a:spLocks noGrp="1"/>
          </p:cNvSpPr>
          <p:nvPr>
            <p:ph type="body" idx="1"/>
          </p:nvPr>
        </p:nvSpPr>
        <p:spPr>
          <a:xfrm>
            <a:off x="6652010" y="310833"/>
            <a:ext cx="5477768" cy="2665449"/>
          </a:xfrm>
        </p:spPr>
        <p:txBody>
          <a:bodyPr/>
          <a:lstStyle/>
          <a:p>
            <a:endParaRPr lang="en-NZ" sz="2400" dirty="0"/>
          </a:p>
          <a:p>
            <a:r>
              <a:rPr lang="en-NZ" dirty="0"/>
              <a:t>	 </a:t>
            </a:r>
            <a:r>
              <a:rPr lang="en-NZ" sz="2400" dirty="0"/>
              <a:t>MEC LOGO   </a:t>
            </a:r>
            <a:endParaRPr lang="en-NZ" b="1" dirty="0"/>
          </a:p>
        </p:txBody>
      </p:sp>
      <p:graphicFrame>
        <p:nvGraphicFramePr>
          <p:cNvPr id="6" name="Table 5">
            <a:extLst>
              <a:ext uri="{FF2B5EF4-FFF2-40B4-BE49-F238E27FC236}">
                <a16:creationId xmlns:a16="http://schemas.microsoft.com/office/drawing/2014/main" id="{57D4781A-5F39-4DD3-87A9-D84F725FAE84}"/>
              </a:ext>
            </a:extLst>
          </p:cNvPr>
          <p:cNvGraphicFramePr>
            <a:graphicFrameLocks noGrp="1"/>
          </p:cNvGraphicFramePr>
          <p:nvPr>
            <p:extLst>
              <p:ext uri="{D42A27DB-BD31-4B8C-83A1-F6EECF244321}">
                <p14:modId xmlns:p14="http://schemas.microsoft.com/office/powerpoint/2010/main" val="4255132348"/>
              </p:ext>
            </p:extLst>
          </p:nvPr>
        </p:nvGraphicFramePr>
        <p:xfrm>
          <a:off x="608291" y="4817582"/>
          <a:ext cx="10354462" cy="2348891"/>
        </p:xfrm>
        <a:graphic>
          <a:graphicData uri="http://schemas.openxmlformats.org/drawingml/2006/table">
            <a:tbl>
              <a:tblPr>
                <a:tableStyleId>{5C22544A-7EE6-4342-B048-85BDC9FD1C3A}</a:tableStyleId>
              </a:tblPr>
              <a:tblGrid>
                <a:gridCol w="3358935">
                  <a:extLst>
                    <a:ext uri="{9D8B030D-6E8A-4147-A177-3AD203B41FA5}">
                      <a16:colId xmlns:a16="http://schemas.microsoft.com/office/drawing/2014/main" val="2009991677"/>
                    </a:ext>
                  </a:extLst>
                </a:gridCol>
                <a:gridCol w="2683612">
                  <a:extLst>
                    <a:ext uri="{9D8B030D-6E8A-4147-A177-3AD203B41FA5}">
                      <a16:colId xmlns:a16="http://schemas.microsoft.com/office/drawing/2014/main" val="1588225423"/>
                    </a:ext>
                  </a:extLst>
                </a:gridCol>
                <a:gridCol w="2258622">
                  <a:extLst>
                    <a:ext uri="{9D8B030D-6E8A-4147-A177-3AD203B41FA5}">
                      <a16:colId xmlns:a16="http://schemas.microsoft.com/office/drawing/2014/main" val="2609021823"/>
                    </a:ext>
                  </a:extLst>
                </a:gridCol>
                <a:gridCol w="2053293">
                  <a:extLst>
                    <a:ext uri="{9D8B030D-6E8A-4147-A177-3AD203B41FA5}">
                      <a16:colId xmlns:a16="http://schemas.microsoft.com/office/drawing/2014/main" val="3872740112"/>
                    </a:ext>
                  </a:extLst>
                </a:gridCol>
              </a:tblGrid>
              <a:tr h="152205">
                <a:tc>
                  <a:txBody>
                    <a:bodyPr/>
                    <a:lstStyle/>
                    <a:p>
                      <a:pPr algn="l" fontAlgn="ctr"/>
                      <a:r>
                        <a:rPr lang="en-NZ" sz="900" u="none" strike="noStrike">
                          <a:effectLst/>
                        </a:rPr>
                        <a:t>GEF Small Grant Programme</a:t>
                      </a:r>
                      <a:endParaRPr lang="en-NZ" sz="900" b="0"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$37,870.00</a:t>
                      </a:r>
                      <a:endParaRPr lang="en-NZ" sz="900" b="0"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$34,660.00</a:t>
                      </a:r>
                      <a:endParaRPr lang="en-NZ" sz="900" b="0" i="0" u="none" strike="noStrike">
                        <a:effectLst/>
                        <a:latin typeface="Arial" panose="020B0604020202020204" pitchFamily="34" charset="0"/>
                      </a:endParaRPr>
                    </a:p>
                  </a:txBody>
                  <a:tcPr marL="3810" marR="3810" marT="3810" marB="0" anchor="ctr"/>
                </a:tc>
                <a:tc>
                  <a:txBody>
                    <a:bodyPr/>
                    <a:lstStyle/>
                    <a:p>
                      <a:pPr algn="r" fontAlgn="t"/>
                      <a:r>
                        <a:rPr lang="en-NZ" sz="900" u="none" strike="noStrike">
                          <a:effectLst/>
                        </a:rPr>
                        <a:t>$72,530.00</a:t>
                      </a:r>
                      <a:endParaRPr lang="en-NZ" sz="900" b="0" i="1" u="none" strike="noStrike">
                        <a:effectLst/>
                        <a:latin typeface="Arial" panose="020B0604020202020204" pitchFamily="34" charset="0"/>
                      </a:endParaRPr>
                    </a:p>
                  </a:txBody>
                  <a:tcPr marL="3810" marR="3810" marT="3810" marB="0"/>
                </a:tc>
                <a:extLst>
                  <a:ext uri="{0D108BD9-81ED-4DB2-BD59-A6C34878D82A}">
                    <a16:rowId xmlns:a16="http://schemas.microsoft.com/office/drawing/2014/main" val="3647437282"/>
                  </a:ext>
                </a:extLst>
              </a:tr>
              <a:tr h="152205">
                <a:tc>
                  <a:txBody>
                    <a:bodyPr/>
                    <a:lstStyle/>
                    <a:p>
                      <a:pPr algn="l" fontAlgn="ctr"/>
                      <a:r>
                        <a:rPr lang="en-NZ" sz="900" u="none" strike="noStrike">
                          <a:effectLst/>
                        </a:rPr>
                        <a:t>Other co-financiers</a:t>
                      </a:r>
                      <a:endParaRPr lang="en-NZ" sz="900" b="0"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$7,880.00</a:t>
                      </a:r>
                      <a:endParaRPr lang="en-NZ" sz="900" b="0"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$7,040.00</a:t>
                      </a:r>
                      <a:endParaRPr lang="en-NZ" sz="900" b="0" i="0" u="none" strike="noStrike">
                        <a:effectLst/>
                        <a:latin typeface="Arial" panose="020B0604020202020204" pitchFamily="34" charset="0"/>
                      </a:endParaRPr>
                    </a:p>
                  </a:txBody>
                  <a:tcPr marL="3810" marR="3810" marT="3810" marB="0" anchor="ctr"/>
                </a:tc>
                <a:tc>
                  <a:txBody>
                    <a:bodyPr/>
                    <a:lstStyle/>
                    <a:p>
                      <a:pPr algn="r" fontAlgn="t"/>
                      <a:r>
                        <a:rPr lang="en-NZ" sz="900" u="none" strike="noStrike">
                          <a:effectLst/>
                        </a:rPr>
                        <a:t>$14,920.00</a:t>
                      </a:r>
                      <a:endParaRPr lang="en-NZ" sz="900" b="0" i="1" u="none" strike="noStrike">
                        <a:effectLst/>
                        <a:latin typeface="Arial" panose="020B0604020202020204" pitchFamily="34" charset="0"/>
                      </a:endParaRPr>
                    </a:p>
                  </a:txBody>
                  <a:tcPr marL="3810" marR="3810" marT="3810" marB="0"/>
                </a:tc>
                <a:extLst>
                  <a:ext uri="{0D108BD9-81ED-4DB2-BD59-A6C34878D82A}">
                    <a16:rowId xmlns:a16="http://schemas.microsoft.com/office/drawing/2014/main" val="1475830395"/>
                  </a:ext>
                </a:extLst>
              </a:tr>
              <a:tr h="152205">
                <a:tc>
                  <a:txBody>
                    <a:bodyPr/>
                    <a:lstStyle/>
                    <a:p>
                      <a:pPr algn="l" fontAlgn="ctr"/>
                      <a:r>
                        <a:rPr lang="en-NZ" sz="900" u="none" strike="noStrike">
                          <a:effectLst/>
                        </a:rPr>
                        <a:t>Total Other Income</a:t>
                      </a:r>
                      <a:endParaRPr lang="en-NZ" sz="900" b="1"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$45,750.00</a:t>
                      </a:r>
                      <a:endParaRPr lang="en-NZ" sz="900" b="1"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$41,700.00</a:t>
                      </a:r>
                      <a:endParaRPr lang="en-NZ" sz="900" b="1"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$87,450.00</a:t>
                      </a:r>
                      <a:endParaRPr lang="en-NZ" sz="900" b="1" i="0" u="none" strike="noStrike">
                        <a:effectLst/>
                        <a:latin typeface="Arial" panose="020B0604020202020204" pitchFamily="34" charset="0"/>
                      </a:endParaRPr>
                    </a:p>
                  </a:txBody>
                  <a:tcPr marL="3810" marR="3810" marT="3810" marB="0" anchor="ctr"/>
                </a:tc>
                <a:extLst>
                  <a:ext uri="{0D108BD9-81ED-4DB2-BD59-A6C34878D82A}">
                    <a16:rowId xmlns:a16="http://schemas.microsoft.com/office/drawing/2014/main" val="3695114536"/>
                  </a:ext>
                </a:extLst>
              </a:tr>
              <a:tr h="168659">
                <a:tc>
                  <a:txBody>
                    <a:bodyPr/>
                    <a:lstStyle/>
                    <a:p>
                      <a:pPr algn="l" fontAlgn="ctr"/>
                      <a:endParaRPr lang="en-NZ" sz="1000" b="0" i="0" u="none" strike="noStrike">
                        <a:effectLst/>
                        <a:latin typeface="Arial" panose="020B0604020202020204" pitchFamily="34" charset="0"/>
                      </a:endParaRPr>
                    </a:p>
                  </a:txBody>
                  <a:tcPr marL="3810" marR="3810" marT="3810" marB="0" anchor="ctr"/>
                </a:tc>
                <a:tc>
                  <a:txBody>
                    <a:bodyPr/>
                    <a:lstStyle/>
                    <a:p>
                      <a:pPr algn="l" fontAlgn="ctr"/>
                      <a:endParaRPr lang="en-NZ" sz="1000" b="0" i="0" u="none" strike="noStrike">
                        <a:effectLst/>
                        <a:latin typeface="Arial" panose="020B0604020202020204" pitchFamily="34" charset="0"/>
                      </a:endParaRPr>
                    </a:p>
                  </a:txBody>
                  <a:tcPr marL="3810" marR="3810" marT="3810" marB="0" anchor="ctr"/>
                </a:tc>
                <a:tc>
                  <a:txBody>
                    <a:bodyPr/>
                    <a:lstStyle/>
                    <a:p>
                      <a:pPr algn="l" fontAlgn="ctr"/>
                      <a:endParaRPr lang="en-NZ" sz="1000" b="0" i="0" u="none" strike="noStrike">
                        <a:effectLst/>
                        <a:latin typeface="Arial" panose="020B0604020202020204" pitchFamily="34" charset="0"/>
                      </a:endParaRPr>
                    </a:p>
                  </a:txBody>
                  <a:tcPr marL="3810" marR="3810" marT="3810" marB="0" anchor="ctr"/>
                </a:tc>
                <a:tc>
                  <a:txBody>
                    <a:bodyPr/>
                    <a:lstStyle/>
                    <a:p>
                      <a:pPr algn="l" fontAlgn="t"/>
                      <a:endParaRPr lang="en-NZ" sz="900" b="0" i="1" u="none" strike="noStrike">
                        <a:effectLst/>
                        <a:latin typeface="Arial" panose="020B0604020202020204" pitchFamily="34" charset="0"/>
                      </a:endParaRPr>
                    </a:p>
                  </a:txBody>
                  <a:tcPr marL="3810" marR="3810" marT="3810" marB="0"/>
                </a:tc>
                <a:extLst>
                  <a:ext uri="{0D108BD9-81ED-4DB2-BD59-A6C34878D82A}">
                    <a16:rowId xmlns:a16="http://schemas.microsoft.com/office/drawing/2014/main" val="2301685008"/>
                  </a:ext>
                </a:extLst>
              </a:tr>
              <a:tr h="168659">
                <a:tc>
                  <a:txBody>
                    <a:bodyPr/>
                    <a:lstStyle/>
                    <a:p>
                      <a:pPr algn="l" fontAlgn="ctr"/>
                      <a:r>
                        <a:rPr lang="en-NZ" sz="900" u="none" strike="noStrike">
                          <a:effectLst/>
                        </a:rPr>
                        <a:t>Less Operating Expenses</a:t>
                      </a:r>
                      <a:endParaRPr lang="en-NZ" sz="900" b="1" i="0" u="none" strike="noStrike">
                        <a:effectLst/>
                        <a:latin typeface="Arial" panose="020B0604020202020204" pitchFamily="34" charset="0"/>
                      </a:endParaRPr>
                    </a:p>
                  </a:txBody>
                  <a:tcPr marL="3810" marR="3810" marT="3810" marB="0" anchor="ctr"/>
                </a:tc>
                <a:tc>
                  <a:txBody>
                    <a:bodyPr/>
                    <a:lstStyle/>
                    <a:p>
                      <a:pPr algn="l" fontAlgn="ctr"/>
                      <a:endParaRPr lang="en-NZ" sz="1000" b="0" i="0" u="none" strike="noStrike">
                        <a:effectLst/>
                        <a:latin typeface="Arial" panose="020B0604020202020204" pitchFamily="34" charset="0"/>
                      </a:endParaRPr>
                    </a:p>
                  </a:txBody>
                  <a:tcPr marL="3810" marR="3810" marT="3810" marB="0" anchor="ctr"/>
                </a:tc>
                <a:tc>
                  <a:txBody>
                    <a:bodyPr/>
                    <a:lstStyle/>
                    <a:p>
                      <a:pPr algn="l" fontAlgn="ctr"/>
                      <a:endParaRPr lang="en-NZ" sz="1000" b="0" i="0" u="none" strike="noStrike">
                        <a:effectLst/>
                        <a:latin typeface="Arial" panose="020B0604020202020204" pitchFamily="34" charset="0"/>
                      </a:endParaRPr>
                    </a:p>
                  </a:txBody>
                  <a:tcPr marL="3810" marR="3810" marT="3810" marB="0" anchor="ctr"/>
                </a:tc>
                <a:tc>
                  <a:txBody>
                    <a:bodyPr/>
                    <a:lstStyle/>
                    <a:p>
                      <a:pPr algn="l" fontAlgn="t"/>
                      <a:endParaRPr lang="en-NZ" sz="900" b="0" i="1" u="none" strike="noStrike">
                        <a:effectLst/>
                        <a:latin typeface="Arial" panose="020B0604020202020204" pitchFamily="34" charset="0"/>
                      </a:endParaRPr>
                    </a:p>
                  </a:txBody>
                  <a:tcPr marL="3810" marR="3810" marT="3810" marB="0"/>
                </a:tc>
                <a:extLst>
                  <a:ext uri="{0D108BD9-81ED-4DB2-BD59-A6C34878D82A}">
                    <a16:rowId xmlns:a16="http://schemas.microsoft.com/office/drawing/2014/main" val="4108417430"/>
                  </a:ext>
                </a:extLst>
              </a:tr>
              <a:tr h="152205">
                <a:tc>
                  <a:txBody>
                    <a:bodyPr/>
                    <a:lstStyle/>
                    <a:p>
                      <a:pPr algn="l" fontAlgn="ctr"/>
                      <a:r>
                        <a:rPr lang="en-NZ" sz="900" u="none" strike="noStrike">
                          <a:effectLst/>
                        </a:rPr>
                        <a:t>Contracts (Co-Financing)</a:t>
                      </a:r>
                      <a:endParaRPr lang="en-NZ" sz="900" b="0"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$7,880.00</a:t>
                      </a:r>
                      <a:endParaRPr lang="en-NZ" sz="900" b="0"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dirty="0">
                          <a:effectLst/>
                        </a:rPr>
                        <a:t>$7,040.00</a:t>
                      </a:r>
                      <a:endParaRPr lang="en-NZ" sz="900" b="0" i="0" u="none" strike="noStrike" dirty="0">
                        <a:effectLst/>
                        <a:latin typeface="Arial" panose="020B0604020202020204" pitchFamily="34" charset="0"/>
                      </a:endParaRPr>
                    </a:p>
                  </a:txBody>
                  <a:tcPr marL="3810" marR="3810" marT="3810" marB="0" anchor="ctr"/>
                </a:tc>
                <a:tc>
                  <a:txBody>
                    <a:bodyPr/>
                    <a:lstStyle/>
                    <a:p>
                      <a:pPr algn="r" fontAlgn="t"/>
                      <a:r>
                        <a:rPr lang="en-NZ" sz="900" u="none" strike="noStrike">
                          <a:effectLst/>
                        </a:rPr>
                        <a:t>$14,920.00</a:t>
                      </a:r>
                      <a:endParaRPr lang="en-NZ" sz="900" b="0" i="1" u="none" strike="noStrike">
                        <a:effectLst/>
                        <a:latin typeface="Arial" panose="020B0604020202020204" pitchFamily="34" charset="0"/>
                      </a:endParaRPr>
                    </a:p>
                  </a:txBody>
                  <a:tcPr marL="3810" marR="3810" marT="3810" marB="0"/>
                </a:tc>
                <a:extLst>
                  <a:ext uri="{0D108BD9-81ED-4DB2-BD59-A6C34878D82A}">
                    <a16:rowId xmlns:a16="http://schemas.microsoft.com/office/drawing/2014/main" val="1455087855"/>
                  </a:ext>
                </a:extLst>
              </a:tr>
              <a:tr h="152205">
                <a:tc>
                  <a:txBody>
                    <a:bodyPr/>
                    <a:lstStyle/>
                    <a:p>
                      <a:pPr algn="l" fontAlgn="ctr"/>
                      <a:r>
                        <a:rPr lang="en-NZ" sz="900" u="none" strike="noStrike">
                          <a:effectLst/>
                        </a:rPr>
                        <a:t>Equipment/Materials</a:t>
                      </a:r>
                      <a:endParaRPr lang="en-NZ" sz="900" b="0"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$12,220.00</a:t>
                      </a:r>
                      <a:endParaRPr lang="en-NZ" sz="900" b="0"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$6,100.00</a:t>
                      </a:r>
                      <a:endParaRPr lang="en-NZ" sz="900" b="0" i="0" u="none" strike="noStrike">
                        <a:effectLst/>
                        <a:latin typeface="Arial" panose="020B0604020202020204" pitchFamily="34" charset="0"/>
                      </a:endParaRPr>
                    </a:p>
                  </a:txBody>
                  <a:tcPr marL="3810" marR="3810" marT="3810" marB="0" anchor="ctr"/>
                </a:tc>
                <a:tc>
                  <a:txBody>
                    <a:bodyPr/>
                    <a:lstStyle/>
                    <a:p>
                      <a:pPr algn="r" fontAlgn="t"/>
                      <a:r>
                        <a:rPr lang="en-NZ" sz="900" u="none" strike="noStrike">
                          <a:effectLst/>
                        </a:rPr>
                        <a:t>$18,320.00</a:t>
                      </a:r>
                      <a:endParaRPr lang="en-NZ" sz="900" b="0" i="1" u="none" strike="noStrike">
                        <a:effectLst/>
                        <a:latin typeface="Arial" panose="020B0604020202020204" pitchFamily="34" charset="0"/>
                      </a:endParaRPr>
                    </a:p>
                  </a:txBody>
                  <a:tcPr marL="3810" marR="3810" marT="3810" marB="0"/>
                </a:tc>
                <a:extLst>
                  <a:ext uri="{0D108BD9-81ED-4DB2-BD59-A6C34878D82A}">
                    <a16:rowId xmlns:a16="http://schemas.microsoft.com/office/drawing/2014/main" val="1615969900"/>
                  </a:ext>
                </a:extLst>
              </a:tr>
              <a:tr h="152205">
                <a:tc>
                  <a:txBody>
                    <a:bodyPr/>
                    <a:lstStyle/>
                    <a:p>
                      <a:pPr algn="l" fontAlgn="ctr"/>
                      <a:r>
                        <a:rPr lang="en-NZ" sz="900" u="none" strike="noStrike">
                          <a:effectLst/>
                        </a:rPr>
                        <a:t>GEF SPG Personnel/Labour</a:t>
                      </a:r>
                      <a:endParaRPr lang="en-NZ" sz="900" b="0"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$7,800.00</a:t>
                      </a:r>
                      <a:endParaRPr lang="en-NZ" sz="900" b="0"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$18,360.00</a:t>
                      </a:r>
                      <a:endParaRPr lang="en-NZ" sz="900" b="0" i="0" u="none" strike="noStrike">
                        <a:effectLst/>
                        <a:latin typeface="Arial" panose="020B0604020202020204" pitchFamily="34" charset="0"/>
                      </a:endParaRPr>
                    </a:p>
                  </a:txBody>
                  <a:tcPr marL="3810" marR="3810" marT="3810" marB="0" anchor="ctr"/>
                </a:tc>
                <a:tc>
                  <a:txBody>
                    <a:bodyPr/>
                    <a:lstStyle/>
                    <a:p>
                      <a:pPr algn="r" fontAlgn="t"/>
                      <a:r>
                        <a:rPr lang="en-NZ" sz="900" u="none" strike="noStrike">
                          <a:effectLst/>
                        </a:rPr>
                        <a:t>$26,160.00</a:t>
                      </a:r>
                      <a:endParaRPr lang="en-NZ" sz="900" b="0" i="1" u="none" strike="noStrike">
                        <a:effectLst/>
                        <a:latin typeface="Arial" panose="020B0604020202020204" pitchFamily="34" charset="0"/>
                      </a:endParaRPr>
                    </a:p>
                  </a:txBody>
                  <a:tcPr marL="3810" marR="3810" marT="3810" marB="0"/>
                </a:tc>
                <a:extLst>
                  <a:ext uri="{0D108BD9-81ED-4DB2-BD59-A6C34878D82A}">
                    <a16:rowId xmlns:a16="http://schemas.microsoft.com/office/drawing/2014/main" val="3504190149"/>
                  </a:ext>
                </a:extLst>
              </a:tr>
              <a:tr h="152205">
                <a:tc>
                  <a:txBody>
                    <a:bodyPr/>
                    <a:lstStyle/>
                    <a:p>
                      <a:pPr algn="l" fontAlgn="ctr"/>
                      <a:r>
                        <a:rPr lang="en-NZ" sz="900" u="none" strike="noStrike">
                          <a:effectLst/>
                        </a:rPr>
                        <a:t>Other support requested</a:t>
                      </a:r>
                      <a:endParaRPr lang="en-NZ" sz="900" b="0"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$17,600.00</a:t>
                      </a:r>
                      <a:endParaRPr lang="en-NZ" sz="900" b="0"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$9,400.00</a:t>
                      </a:r>
                      <a:endParaRPr lang="en-NZ" sz="900" b="0" i="0" u="none" strike="noStrike">
                        <a:effectLst/>
                        <a:latin typeface="Arial" panose="020B0604020202020204" pitchFamily="34" charset="0"/>
                      </a:endParaRPr>
                    </a:p>
                  </a:txBody>
                  <a:tcPr marL="3810" marR="3810" marT="3810" marB="0" anchor="ctr"/>
                </a:tc>
                <a:tc>
                  <a:txBody>
                    <a:bodyPr/>
                    <a:lstStyle/>
                    <a:p>
                      <a:pPr algn="r" fontAlgn="t"/>
                      <a:r>
                        <a:rPr lang="en-NZ" sz="900" u="none" strike="noStrike">
                          <a:effectLst/>
                        </a:rPr>
                        <a:t>$27,000.00</a:t>
                      </a:r>
                      <a:endParaRPr lang="en-NZ" sz="900" b="0" i="1" u="none" strike="noStrike">
                        <a:effectLst/>
                        <a:latin typeface="Arial" panose="020B0604020202020204" pitchFamily="34" charset="0"/>
                      </a:endParaRPr>
                    </a:p>
                  </a:txBody>
                  <a:tcPr marL="3810" marR="3810" marT="3810" marB="0"/>
                </a:tc>
                <a:extLst>
                  <a:ext uri="{0D108BD9-81ED-4DB2-BD59-A6C34878D82A}">
                    <a16:rowId xmlns:a16="http://schemas.microsoft.com/office/drawing/2014/main" val="2081466815"/>
                  </a:ext>
                </a:extLst>
              </a:tr>
              <a:tr h="152205">
                <a:tc>
                  <a:txBody>
                    <a:bodyPr/>
                    <a:lstStyle/>
                    <a:p>
                      <a:pPr algn="l" fontAlgn="ctr"/>
                      <a:r>
                        <a:rPr lang="en-NZ" sz="900" u="none" strike="noStrike">
                          <a:effectLst/>
                        </a:rPr>
                        <a:t>Training /Seminars / Travel Workshops</a:t>
                      </a:r>
                      <a:endParaRPr lang="en-NZ" sz="900" b="0"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$250.00</a:t>
                      </a:r>
                      <a:endParaRPr lang="en-NZ" sz="900" b="0"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$800.00</a:t>
                      </a:r>
                      <a:endParaRPr lang="en-NZ" sz="900" b="0" i="0" u="none" strike="noStrike">
                        <a:effectLst/>
                        <a:latin typeface="Arial" panose="020B0604020202020204" pitchFamily="34" charset="0"/>
                      </a:endParaRPr>
                    </a:p>
                  </a:txBody>
                  <a:tcPr marL="3810" marR="3810" marT="3810" marB="0" anchor="ctr"/>
                </a:tc>
                <a:tc>
                  <a:txBody>
                    <a:bodyPr/>
                    <a:lstStyle/>
                    <a:p>
                      <a:pPr algn="r" fontAlgn="t"/>
                      <a:r>
                        <a:rPr lang="en-NZ" sz="900" u="none" strike="noStrike">
                          <a:effectLst/>
                        </a:rPr>
                        <a:t>$1,050.00</a:t>
                      </a:r>
                      <a:endParaRPr lang="en-NZ" sz="900" b="0" i="1" u="none" strike="noStrike">
                        <a:effectLst/>
                        <a:latin typeface="Arial" panose="020B0604020202020204" pitchFamily="34" charset="0"/>
                      </a:endParaRPr>
                    </a:p>
                  </a:txBody>
                  <a:tcPr marL="3810" marR="3810" marT="3810" marB="0"/>
                </a:tc>
                <a:extLst>
                  <a:ext uri="{0D108BD9-81ED-4DB2-BD59-A6C34878D82A}">
                    <a16:rowId xmlns:a16="http://schemas.microsoft.com/office/drawing/2014/main" val="3362733268"/>
                  </a:ext>
                </a:extLst>
              </a:tr>
              <a:tr h="152205">
                <a:tc>
                  <a:txBody>
                    <a:bodyPr/>
                    <a:lstStyle/>
                    <a:p>
                      <a:pPr algn="l" fontAlgn="ctr"/>
                      <a:r>
                        <a:rPr lang="en-NZ" sz="900" u="none" strike="noStrike">
                          <a:effectLst/>
                        </a:rPr>
                        <a:t>Total Operating Expenses</a:t>
                      </a:r>
                      <a:endParaRPr lang="en-NZ" sz="900" b="1"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$45,750.00</a:t>
                      </a:r>
                      <a:endParaRPr lang="en-NZ" sz="900" b="1"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$41,700.00</a:t>
                      </a:r>
                      <a:endParaRPr lang="en-NZ" sz="900" b="1"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$87,450.00</a:t>
                      </a:r>
                      <a:endParaRPr lang="en-NZ" sz="900" b="1" i="0" u="none" strike="noStrike">
                        <a:effectLst/>
                        <a:latin typeface="Arial" panose="020B0604020202020204" pitchFamily="34" charset="0"/>
                      </a:endParaRPr>
                    </a:p>
                  </a:txBody>
                  <a:tcPr marL="3810" marR="3810" marT="3810" marB="0" anchor="ctr"/>
                </a:tc>
                <a:extLst>
                  <a:ext uri="{0D108BD9-81ED-4DB2-BD59-A6C34878D82A}">
                    <a16:rowId xmlns:a16="http://schemas.microsoft.com/office/drawing/2014/main" val="344670221"/>
                  </a:ext>
                </a:extLst>
              </a:tr>
              <a:tr h="168659">
                <a:tc>
                  <a:txBody>
                    <a:bodyPr/>
                    <a:lstStyle/>
                    <a:p>
                      <a:pPr algn="l" fontAlgn="ctr"/>
                      <a:endParaRPr lang="en-NZ" sz="1000" b="0" i="0" u="none" strike="noStrike">
                        <a:effectLst/>
                        <a:latin typeface="Arial" panose="020B0604020202020204" pitchFamily="34" charset="0"/>
                      </a:endParaRPr>
                    </a:p>
                  </a:txBody>
                  <a:tcPr marL="3810" marR="3810" marT="3810" marB="0" anchor="ctr"/>
                </a:tc>
                <a:tc>
                  <a:txBody>
                    <a:bodyPr/>
                    <a:lstStyle/>
                    <a:p>
                      <a:pPr algn="l" fontAlgn="ctr"/>
                      <a:endParaRPr lang="en-NZ" sz="1000" b="0" i="0" u="none" strike="noStrike">
                        <a:effectLst/>
                        <a:latin typeface="Arial" panose="020B0604020202020204" pitchFamily="34" charset="0"/>
                      </a:endParaRPr>
                    </a:p>
                  </a:txBody>
                  <a:tcPr marL="3810" marR="3810" marT="3810" marB="0" anchor="ctr"/>
                </a:tc>
                <a:tc>
                  <a:txBody>
                    <a:bodyPr/>
                    <a:lstStyle/>
                    <a:p>
                      <a:pPr algn="l" fontAlgn="ctr"/>
                      <a:endParaRPr lang="en-NZ" sz="1000" b="0" i="0" u="none" strike="noStrike">
                        <a:effectLst/>
                        <a:latin typeface="Arial" panose="020B0604020202020204" pitchFamily="34" charset="0"/>
                      </a:endParaRPr>
                    </a:p>
                  </a:txBody>
                  <a:tcPr marL="3810" marR="3810" marT="3810" marB="0" anchor="ctr"/>
                </a:tc>
                <a:tc>
                  <a:txBody>
                    <a:bodyPr/>
                    <a:lstStyle/>
                    <a:p>
                      <a:pPr algn="l" fontAlgn="t"/>
                      <a:endParaRPr lang="en-NZ" sz="900" b="0" i="1" u="none" strike="noStrike">
                        <a:effectLst/>
                        <a:latin typeface="Arial" panose="020B0604020202020204" pitchFamily="34" charset="0"/>
                      </a:endParaRPr>
                    </a:p>
                  </a:txBody>
                  <a:tcPr marL="3810" marR="3810" marT="3810" marB="0"/>
                </a:tc>
                <a:extLst>
                  <a:ext uri="{0D108BD9-81ED-4DB2-BD59-A6C34878D82A}">
                    <a16:rowId xmlns:a16="http://schemas.microsoft.com/office/drawing/2014/main" val="970446939"/>
                  </a:ext>
                </a:extLst>
              </a:tr>
              <a:tr h="152205">
                <a:tc>
                  <a:txBody>
                    <a:bodyPr/>
                    <a:lstStyle/>
                    <a:p>
                      <a:pPr algn="l" fontAlgn="ctr"/>
                      <a:r>
                        <a:rPr lang="en-NZ" sz="900" u="none" strike="noStrike">
                          <a:effectLst/>
                        </a:rPr>
                        <a:t>Total Expenses</a:t>
                      </a:r>
                      <a:endParaRPr lang="en-NZ" sz="900" b="1"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$45,750.00</a:t>
                      </a:r>
                      <a:endParaRPr lang="en-NZ" sz="900" b="1"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$41,700.00</a:t>
                      </a:r>
                      <a:endParaRPr lang="en-NZ" sz="900" b="1"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a:effectLst/>
                        </a:rPr>
                        <a:t>$87,450.00</a:t>
                      </a:r>
                      <a:endParaRPr lang="en-NZ" sz="900" b="1" i="0" u="none" strike="noStrike">
                        <a:effectLst/>
                        <a:latin typeface="Arial" panose="020B0604020202020204" pitchFamily="34" charset="0"/>
                      </a:endParaRPr>
                    </a:p>
                  </a:txBody>
                  <a:tcPr marL="3810" marR="3810" marT="3810" marB="0" anchor="ctr"/>
                </a:tc>
                <a:extLst>
                  <a:ext uri="{0D108BD9-81ED-4DB2-BD59-A6C34878D82A}">
                    <a16:rowId xmlns:a16="http://schemas.microsoft.com/office/drawing/2014/main" val="3032211035"/>
                  </a:ext>
                </a:extLst>
              </a:tr>
              <a:tr h="168659">
                <a:tc>
                  <a:txBody>
                    <a:bodyPr/>
                    <a:lstStyle/>
                    <a:p>
                      <a:pPr algn="l" fontAlgn="ctr"/>
                      <a:endParaRPr lang="en-NZ" sz="1000" b="0" i="0" u="none" strike="noStrike">
                        <a:effectLst/>
                        <a:latin typeface="Arial" panose="020B0604020202020204" pitchFamily="34" charset="0"/>
                      </a:endParaRPr>
                    </a:p>
                  </a:txBody>
                  <a:tcPr marL="3810" marR="3810" marT="3810" marB="0" anchor="ctr"/>
                </a:tc>
                <a:tc>
                  <a:txBody>
                    <a:bodyPr/>
                    <a:lstStyle/>
                    <a:p>
                      <a:pPr algn="l" fontAlgn="ctr"/>
                      <a:endParaRPr lang="en-NZ" sz="1000" b="0" i="0" u="none" strike="noStrike">
                        <a:effectLst/>
                        <a:latin typeface="Arial" panose="020B0604020202020204" pitchFamily="34" charset="0"/>
                      </a:endParaRPr>
                    </a:p>
                  </a:txBody>
                  <a:tcPr marL="3810" marR="3810" marT="3810" marB="0" anchor="ctr"/>
                </a:tc>
                <a:tc>
                  <a:txBody>
                    <a:bodyPr/>
                    <a:lstStyle/>
                    <a:p>
                      <a:pPr algn="l" fontAlgn="ctr"/>
                      <a:endParaRPr lang="en-NZ" sz="1000" b="0" i="0" u="none" strike="noStrike">
                        <a:effectLst/>
                        <a:latin typeface="Arial" panose="020B0604020202020204" pitchFamily="34" charset="0"/>
                      </a:endParaRPr>
                    </a:p>
                  </a:txBody>
                  <a:tcPr marL="3810" marR="3810" marT="3810" marB="0" anchor="ctr"/>
                </a:tc>
                <a:tc>
                  <a:txBody>
                    <a:bodyPr/>
                    <a:lstStyle/>
                    <a:p>
                      <a:pPr algn="l" fontAlgn="t"/>
                      <a:endParaRPr lang="en-NZ" sz="900" b="0" i="1" u="none" strike="noStrike">
                        <a:effectLst/>
                        <a:latin typeface="Arial" panose="020B0604020202020204" pitchFamily="34" charset="0"/>
                      </a:endParaRPr>
                    </a:p>
                  </a:txBody>
                  <a:tcPr marL="3810" marR="3810" marT="3810" marB="0"/>
                </a:tc>
                <a:extLst>
                  <a:ext uri="{0D108BD9-81ED-4DB2-BD59-A6C34878D82A}">
                    <a16:rowId xmlns:a16="http://schemas.microsoft.com/office/drawing/2014/main" val="2861268923"/>
                  </a:ext>
                </a:extLst>
              </a:tr>
              <a:tr h="152205">
                <a:tc>
                  <a:txBody>
                    <a:bodyPr/>
                    <a:lstStyle/>
                    <a:p>
                      <a:pPr algn="l" fontAlgn="ctr"/>
                      <a:r>
                        <a:rPr lang="en-NZ" sz="900" u="none" strike="noStrike">
                          <a:effectLst/>
                        </a:rPr>
                        <a:t>Net Profit</a:t>
                      </a:r>
                      <a:endParaRPr lang="en-NZ" sz="900" b="1" i="0" u="none" strike="noStrike">
                        <a:effectLst/>
                        <a:latin typeface="Arial" panose="020B0604020202020204" pitchFamily="34" charset="0"/>
                      </a:endParaRPr>
                    </a:p>
                  </a:txBody>
                  <a:tcPr marL="3810" marR="3810" marT="3810" marB="0" anchor="ctr"/>
                </a:tc>
                <a:tc>
                  <a:txBody>
                    <a:bodyPr/>
                    <a:lstStyle/>
                    <a:p>
                      <a:pPr algn="r" fontAlgn="ctr"/>
                      <a:r>
                        <a:rPr lang="en-NZ" sz="900" u="none" strike="noStrike" dirty="0">
                          <a:effectLst/>
                        </a:rPr>
                        <a:t>$0.00</a:t>
                      </a:r>
                      <a:endParaRPr lang="en-NZ" sz="900" b="1" i="0" u="none" strike="noStrike" dirty="0">
                        <a:effectLst/>
                        <a:latin typeface="Arial" panose="020B0604020202020204" pitchFamily="34" charset="0"/>
                      </a:endParaRPr>
                    </a:p>
                  </a:txBody>
                  <a:tcPr marL="3810" marR="3810" marT="3810" marB="0" anchor="ctr"/>
                </a:tc>
                <a:tc>
                  <a:txBody>
                    <a:bodyPr/>
                    <a:lstStyle/>
                    <a:p>
                      <a:pPr algn="r" fontAlgn="ctr"/>
                      <a:r>
                        <a:rPr lang="en-NZ" sz="900" u="none" strike="noStrike">
                          <a:effectLst/>
                        </a:rPr>
                        <a:t>$0.00</a:t>
                      </a:r>
                      <a:endParaRPr lang="en-NZ" sz="900" b="1" i="0" u="none" strike="noStrike">
                        <a:effectLst/>
                        <a:latin typeface="Arial" panose="020B0604020202020204" pitchFamily="34" charset="0"/>
                      </a:endParaRPr>
                    </a:p>
                  </a:txBody>
                  <a:tcPr marL="3810" marR="3810" marT="3810" marB="0" anchor="ctr"/>
                </a:tc>
                <a:tc>
                  <a:txBody>
                    <a:bodyPr/>
                    <a:lstStyle/>
                    <a:p>
                      <a:pPr algn="r" fontAlgn="t"/>
                      <a:r>
                        <a:rPr lang="en-NZ" sz="900" u="none" strike="noStrike" dirty="0">
                          <a:effectLst/>
                        </a:rPr>
                        <a:t>$0.00</a:t>
                      </a:r>
                      <a:endParaRPr lang="en-NZ" sz="900" b="0" i="1" u="none" strike="noStrike" dirty="0">
                        <a:effectLst/>
                        <a:latin typeface="Arial" panose="020B0604020202020204" pitchFamily="34" charset="0"/>
                      </a:endParaRPr>
                    </a:p>
                  </a:txBody>
                  <a:tcPr marL="3810" marR="3810" marT="3810" marB="0"/>
                </a:tc>
                <a:extLst>
                  <a:ext uri="{0D108BD9-81ED-4DB2-BD59-A6C34878D82A}">
                    <a16:rowId xmlns:a16="http://schemas.microsoft.com/office/drawing/2014/main" val="1137414226"/>
                  </a:ext>
                </a:extLst>
              </a:tr>
            </a:tbl>
          </a:graphicData>
        </a:graphic>
      </p:graphicFrame>
    </p:spTree>
    <p:extLst>
      <p:ext uri="{BB962C8B-B14F-4D97-AF65-F5344CB8AC3E}">
        <p14:creationId xmlns:p14="http://schemas.microsoft.com/office/powerpoint/2010/main" val="36174798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F8A6-DBC7-4C61-BE2E-3C71D517526A}"/>
              </a:ext>
            </a:extLst>
          </p:cNvPr>
          <p:cNvSpPr>
            <a:spLocks noGrp="1"/>
          </p:cNvSpPr>
          <p:nvPr>
            <p:ph type="title"/>
          </p:nvPr>
        </p:nvSpPr>
        <p:spPr>
          <a:xfrm>
            <a:off x="838200" y="94053"/>
            <a:ext cx="10515600" cy="914401"/>
          </a:xfrm>
        </p:spPr>
        <p:txBody>
          <a:bodyPr>
            <a:normAutofit fontScale="90000"/>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Z" dirty="0"/>
              <a:t>List of Muri Native Trees &amp; Protected Species</a:t>
            </a:r>
            <a:br>
              <a:rPr lang="en-NZ" dirty="0"/>
            </a:br>
            <a:r>
              <a:rPr lang="en-US" sz="1800" dirty="0">
                <a:solidFill>
                  <a:prstClr val="black"/>
                </a:solidFill>
                <a:latin typeface="Calibri" panose="020F0502020204030204"/>
                <a:ea typeface="+mn-ea"/>
                <a:cs typeface="+mn-cs"/>
              </a:rPr>
              <a:t>C</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ompiled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by Brennan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Panzarella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Takitumu Conservation Trust, native specialist</a:t>
            </a:r>
            <a:endParaRPr lang="en-NZ" dirty="0"/>
          </a:p>
        </p:txBody>
      </p:sp>
      <p:graphicFrame>
        <p:nvGraphicFramePr>
          <p:cNvPr id="4" name="Content Placeholder 3">
            <a:extLst>
              <a:ext uri="{FF2B5EF4-FFF2-40B4-BE49-F238E27FC236}">
                <a16:creationId xmlns:a16="http://schemas.microsoft.com/office/drawing/2014/main" id="{7E50D006-1234-4780-BDA5-72C682DDC6C4}"/>
              </a:ext>
            </a:extLst>
          </p:cNvPr>
          <p:cNvGraphicFramePr>
            <a:graphicFrameLocks noGrp="1"/>
          </p:cNvGraphicFramePr>
          <p:nvPr>
            <p:ph idx="1"/>
            <p:extLst>
              <p:ext uri="{D42A27DB-BD31-4B8C-83A1-F6EECF244321}">
                <p14:modId xmlns:p14="http://schemas.microsoft.com/office/powerpoint/2010/main" val="2598581605"/>
              </p:ext>
            </p:extLst>
          </p:nvPr>
        </p:nvGraphicFramePr>
        <p:xfrm>
          <a:off x="838200" y="1186107"/>
          <a:ext cx="10515600" cy="4990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9064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F8A6-DBC7-4C61-BE2E-3C71D517526A}"/>
              </a:ext>
            </a:extLst>
          </p:cNvPr>
          <p:cNvSpPr>
            <a:spLocks noGrp="1"/>
          </p:cNvSpPr>
          <p:nvPr>
            <p:ph type="title"/>
          </p:nvPr>
        </p:nvSpPr>
        <p:spPr/>
        <p:txBody>
          <a:bodyPr/>
          <a:lstStyle/>
          <a:p>
            <a:r>
              <a:rPr lang="en-NZ" dirty="0"/>
              <a:t>MEC PHOTO LIBRARY…..</a:t>
            </a:r>
          </a:p>
        </p:txBody>
      </p:sp>
      <p:pic>
        <p:nvPicPr>
          <p:cNvPr id="7" name="Picture 6">
            <a:extLst>
              <a:ext uri="{FF2B5EF4-FFF2-40B4-BE49-F238E27FC236}">
                <a16:creationId xmlns:a16="http://schemas.microsoft.com/office/drawing/2014/main" id="{11FAF8FC-7FD3-8846-9ED2-18BAAA32138A}"/>
              </a:ext>
            </a:extLst>
          </p:cNvPr>
          <p:cNvPicPr>
            <a:picLocks noChangeAspect="1"/>
          </p:cNvPicPr>
          <p:nvPr/>
        </p:nvPicPr>
        <p:blipFill>
          <a:blip r:embed="rId2"/>
          <a:stretch>
            <a:fillRect/>
          </a:stretch>
        </p:blipFill>
        <p:spPr>
          <a:xfrm>
            <a:off x="5403850" y="2705100"/>
            <a:ext cx="1384300" cy="1447800"/>
          </a:xfrm>
          <a:prstGeom prst="rect">
            <a:avLst/>
          </a:prstGeom>
        </p:spPr>
      </p:pic>
      <p:pic>
        <p:nvPicPr>
          <p:cNvPr id="9" name="Picture 8">
            <a:extLst>
              <a:ext uri="{FF2B5EF4-FFF2-40B4-BE49-F238E27FC236}">
                <a16:creationId xmlns:a16="http://schemas.microsoft.com/office/drawing/2014/main" id="{E1D56B85-0E01-8B46-B2BC-5BD3FAE9E980}"/>
              </a:ext>
            </a:extLst>
          </p:cNvPr>
          <p:cNvPicPr>
            <a:picLocks noChangeAspect="1"/>
          </p:cNvPicPr>
          <p:nvPr/>
        </p:nvPicPr>
        <p:blipFill>
          <a:blip r:embed="rId3"/>
          <a:stretch>
            <a:fillRect/>
          </a:stretch>
        </p:blipFill>
        <p:spPr>
          <a:xfrm>
            <a:off x="5403850" y="2705100"/>
            <a:ext cx="1384300" cy="1447800"/>
          </a:xfrm>
          <a:prstGeom prst="rect">
            <a:avLst/>
          </a:prstGeom>
        </p:spPr>
      </p:pic>
      <p:pic>
        <p:nvPicPr>
          <p:cNvPr id="11" name="Picture 10">
            <a:extLst>
              <a:ext uri="{FF2B5EF4-FFF2-40B4-BE49-F238E27FC236}">
                <a16:creationId xmlns:a16="http://schemas.microsoft.com/office/drawing/2014/main" id="{111E24D3-9649-A344-B724-FC6A4AE67FE4}"/>
              </a:ext>
            </a:extLst>
          </p:cNvPr>
          <p:cNvPicPr>
            <a:picLocks noChangeAspect="1"/>
          </p:cNvPicPr>
          <p:nvPr/>
        </p:nvPicPr>
        <p:blipFill>
          <a:blip r:embed="rId4"/>
          <a:stretch>
            <a:fillRect/>
          </a:stretch>
        </p:blipFill>
        <p:spPr>
          <a:xfrm>
            <a:off x="5276850" y="2819400"/>
            <a:ext cx="1638300" cy="1219200"/>
          </a:xfrm>
          <a:prstGeom prst="rect">
            <a:avLst/>
          </a:prstGeom>
        </p:spPr>
      </p:pic>
      <p:pic>
        <p:nvPicPr>
          <p:cNvPr id="13" name="Picture 12">
            <a:extLst>
              <a:ext uri="{FF2B5EF4-FFF2-40B4-BE49-F238E27FC236}">
                <a16:creationId xmlns:a16="http://schemas.microsoft.com/office/drawing/2014/main" id="{54CDB8AA-D4BE-D041-A23F-016D369AE614}"/>
              </a:ext>
            </a:extLst>
          </p:cNvPr>
          <p:cNvPicPr>
            <a:picLocks noChangeAspect="1"/>
          </p:cNvPicPr>
          <p:nvPr/>
        </p:nvPicPr>
        <p:blipFill>
          <a:blip r:embed="rId5"/>
          <a:stretch>
            <a:fillRect/>
          </a:stretch>
        </p:blipFill>
        <p:spPr>
          <a:xfrm>
            <a:off x="5302250" y="2794000"/>
            <a:ext cx="1587500" cy="1270000"/>
          </a:xfrm>
          <a:prstGeom prst="rect">
            <a:avLst/>
          </a:prstGeom>
        </p:spPr>
      </p:pic>
      <p:sp>
        <p:nvSpPr>
          <p:cNvPr id="15" name="Content Placeholder 14">
            <a:extLst>
              <a:ext uri="{FF2B5EF4-FFF2-40B4-BE49-F238E27FC236}">
                <a16:creationId xmlns:a16="http://schemas.microsoft.com/office/drawing/2014/main" id="{216A3464-078E-C14E-9DB3-7F5F8AC29FDC}"/>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13953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F8A6-DBC7-4C61-BE2E-3C71D517526A}"/>
              </a:ext>
            </a:extLst>
          </p:cNvPr>
          <p:cNvSpPr>
            <a:spLocks noGrp="1"/>
          </p:cNvSpPr>
          <p:nvPr>
            <p:ph type="title"/>
          </p:nvPr>
        </p:nvSpPr>
        <p:spPr>
          <a:xfrm>
            <a:off x="838200" y="94053"/>
            <a:ext cx="10515600" cy="2798003"/>
          </a:xfrm>
        </p:spPr>
        <p:txBody>
          <a:bodyPr>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NZ" dirty="0"/>
              <a:t>List of Muri Native Birds &amp; Species</a:t>
            </a:r>
            <a:br>
              <a:rPr lang="en-NZ" dirty="0"/>
            </a:br>
            <a:r>
              <a:rPr lang="en-US" sz="1800" dirty="0">
                <a:solidFill>
                  <a:prstClr val="black"/>
                </a:solidFill>
                <a:latin typeface="Calibri" panose="020F0502020204030204"/>
                <a:ea typeface="+mn-ea"/>
                <a:cs typeface="+mn-cs"/>
              </a:rPr>
              <a:t>C</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ompiled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by Brennan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Panzarella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Takitumu Conservation Trust,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All lists have been complied with the assistance of Cook Islands National Heritage Trust</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many thanks to Joe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Brider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Gerald McCormack</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and Advice from staff of MMR and NES</a:t>
            </a:r>
            <a:endParaRPr lang="en-NZ" dirty="0"/>
          </a:p>
        </p:txBody>
      </p:sp>
      <p:pic>
        <p:nvPicPr>
          <p:cNvPr id="12" name="Content Placeholder 11" descr="Cook Islands Fruit-Dove - eBird">
            <a:extLst>
              <a:ext uri="{FF2B5EF4-FFF2-40B4-BE49-F238E27FC236}">
                <a16:creationId xmlns:a16="http://schemas.microsoft.com/office/drawing/2014/main" id="{CA5E2CD1-09A5-46BE-B8BA-74A7D7EF4B6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62512" y="3077369"/>
            <a:ext cx="2466975" cy="1847850"/>
          </a:xfrm>
          <a:prstGeom prst="rect">
            <a:avLst/>
          </a:prstGeom>
          <a:noFill/>
          <a:ln>
            <a:noFill/>
          </a:ln>
        </p:spPr>
      </p:pic>
    </p:spTree>
    <p:extLst>
      <p:ext uri="{BB962C8B-B14F-4D97-AF65-F5344CB8AC3E}">
        <p14:creationId xmlns:p14="http://schemas.microsoft.com/office/powerpoint/2010/main" val="3116964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E1BA7-3257-4485-80E2-BC205054C2EC}"/>
              </a:ext>
            </a:extLst>
          </p:cNvPr>
          <p:cNvSpPr>
            <a:spLocks noGrp="1"/>
          </p:cNvSpPr>
          <p:nvPr>
            <p:ph type="title"/>
          </p:nvPr>
        </p:nvSpPr>
        <p:spPr/>
        <p:txBody>
          <a:bodyPr/>
          <a:lstStyle/>
          <a:p>
            <a:r>
              <a:rPr lang="en-NZ" dirty="0"/>
              <a:t>			Meitaki Maata  </a:t>
            </a:r>
            <a:br>
              <a:rPr lang="en-NZ" dirty="0"/>
            </a:br>
            <a:r>
              <a:rPr lang="en-NZ" dirty="0"/>
              <a:t> </a:t>
            </a:r>
          </a:p>
        </p:txBody>
      </p:sp>
      <p:sp>
        <p:nvSpPr>
          <p:cNvPr id="3" name="Text Placeholder 2">
            <a:extLst>
              <a:ext uri="{FF2B5EF4-FFF2-40B4-BE49-F238E27FC236}">
                <a16:creationId xmlns:a16="http://schemas.microsoft.com/office/drawing/2014/main" id="{276F5929-0A95-4671-BD8E-65DD977C453D}"/>
              </a:ext>
            </a:extLst>
          </p:cNvPr>
          <p:cNvSpPr>
            <a:spLocks noGrp="1"/>
          </p:cNvSpPr>
          <p:nvPr>
            <p:ph type="body" idx="1"/>
          </p:nvPr>
        </p:nvSpPr>
        <p:spPr/>
        <p:txBody>
          <a:bodyPr/>
          <a:lstStyle/>
          <a:p>
            <a:pPr algn="ctr"/>
            <a:endParaRPr lang="en-NZ" dirty="0"/>
          </a:p>
        </p:txBody>
      </p:sp>
    </p:spTree>
    <p:extLst>
      <p:ext uri="{BB962C8B-B14F-4D97-AF65-F5344CB8AC3E}">
        <p14:creationId xmlns:p14="http://schemas.microsoft.com/office/powerpoint/2010/main" val="1635631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5447C-91DA-440F-845B-16C217D07A30}"/>
              </a:ext>
            </a:extLst>
          </p:cNvPr>
          <p:cNvPicPr>
            <a:picLocks noChangeAspect="1"/>
          </p:cNvPicPr>
          <p:nvPr/>
        </p:nvPicPr>
        <p:blipFill>
          <a:blip r:embed="rId2"/>
          <a:stretch>
            <a:fillRect/>
          </a:stretch>
        </p:blipFill>
        <p:spPr>
          <a:xfrm>
            <a:off x="81887" y="178475"/>
            <a:ext cx="6407623" cy="2797807"/>
          </a:xfrm>
          <a:prstGeom prst="rect">
            <a:avLst/>
          </a:prstGeom>
        </p:spPr>
      </p:pic>
      <p:sp>
        <p:nvSpPr>
          <p:cNvPr id="2" name="Title 1">
            <a:extLst>
              <a:ext uri="{FF2B5EF4-FFF2-40B4-BE49-F238E27FC236}">
                <a16:creationId xmlns:a16="http://schemas.microsoft.com/office/drawing/2014/main" id="{82B188BA-1785-4BED-BEB5-4818622C8265}"/>
              </a:ext>
            </a:extLst>
          </p:cNvPr>
          <p:cNvSpPr>
            <a:spLocks noGrp="1"/>
          </p:cNvSpPr>
          <p:nvPr>
            <p:ph type="title"/>
          </p:nvPr>
        </p:nvSpPr>
        <p:spPr>
          <a:xfrm>
            <a:off x="251460" y="3183255"/>
            <a:ext cx="11635740" cy="3674745"/>
          </a:xfrm>
        </p:spPr>
        <p:txBody>
          <a:bodyPr>
            <a:normAutofit fontScale="90000"/>
          </a:bodyPr>
          <a:lstStyle/>
          <a:p>
            <a:pPr algn="ctr"/>
            <a:br>
              <a:rPr kumimoji="0" lang="en-NZ" sz="2200" b="0" i="1" u="none" strike="noStrike" kern="1200" cap="none" spc="0" normalizeH="0" baseline="0" noProof="0" dirty="0">
                <a:ln>
                  <a:noFill/>
                </a:ln>
                <a:solidFill>
                  <a:prstClr val="black"/>
                </a:solidFill>
                <a:effectLst/>
                <a:uLnTx/>
                <a:uFillTx/>
                <a:latin typeface="Calibri Light" panose="020F0302020204030204"/>
                <a:ea typeface="+mj-ea"/>
                <a:cs typeface="+mj-cs"/>
              </a:rPr>
            </a:br>
            <a:r>
              <a:rPr lang="en-NZ" sz="2000" i="1" dirty="0"/>
              <a:t>Engaged Brennan </a:t>
            </a:r>
            <a:r>
              <a:rPr lang="en-NZ" sz="2000" i="1" dirty="0" err="1"/>
              <a:t>Panzarella</a:t>
            </a:r>
            <a:r>
              <a:rPr lang="en-NZ" sz="2000" i="1" dirty="0"/>
              <a:t>, who  has kindly to date volunteered his time </a:t>
            </a:r>
            <a:br>
              <a:rPr lang="en-NZ" sz="2000" i="1" dirty="0"/>
            </a:br>
            <a:r>
              <a:rPr lang="en-NZ" sz="2000" i="1" dirty="0"/>
              <a:t>and is planning plantings for the streams and waterways</a:t>
            </a:r>
            <a:br>
              <a:rPr lang="en-NZ" sz="2000" i="1" dirty="0"/>
            </a:br>
            <a:br>
              <a:rPr lang="en-NZ" sz="2000" i="1" dirty="0"/>
            </a:br>
            <a:r>
              <a:rPr lang="en-NZ" sz="2000" i="1" dirty="0"/>
              <a:t>Brennan previously worked for Department of Conservation in NZ, and is contracted by MEC to manage this Ecology Project  </a:t>
            </a:r>
            <a:br>
              <a:rPr lang="en-NZ" sz="2000" i="1" dirty="0"/>
            </a:br>
            <a:br>
              <a:rPr lang="en-NZ" sz="2000" i="1" dirty="0"/>
            </a:br>
            <a:r>
              <a:rPr lang="en-NZ" sz="2000" i="1" dirty="0"/>
              <a:t>We are taking photo records of sediment pollution, erosion, bank inclines, undercut areas, plants &amp; tree populations along the full extent of the streams</a:t>
            </a:r>
            <a:br>
              <a:rPr kumimoji="0" lang="en-NZ" sz="2200" b="0" i="1" u="none" strike="noStrike" kern="1200" cap="none" spc="0" normalizeH="0" baseline="0" noProof="0" dirty="0">
                <a:ln>
                  <a:noFill/>
                </a:ln>
                <a:solidFill>
                  <a:prstClr val="black"/>
                </a:solidFill>
                <a:effectLst/>
                <a:uLnTx/>
                <a:uFillTx/>
                <a:latin typeface="Calibri Light" panose="020F0302020204030204"/>
                <a:ea typeface="+mj-ea"/>
                <a:cs typeface="+mj-cs"/>
              </a:rPr>
            </a:br>
            <a:br>
              <a:rPr kumimoji="0" lang="en-NZ" sz="2200" b="0" i="1"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NZ" sz="2200" b="0" i="1" u="none" strike="noStrike" kern="1200" cap="none" spc="0" normalizeH="0" baseline="0" noProof="0" dirty="0">
                <a:ln>
                  <a:noFill/>
                </a:ln>
                <a:solidFill>
                  <a:prstClr val="black"/>
                </a:solidFill>
                <a:effectLst/>
                <a:uLnTx/>
                <a:uFillTx/>
                <a:latin typeface="Calibri Light" panose="020F0302020204030204"/>
                <a:ea typeface="+mj-ea"/>
                <a:cs typeface="+mj-cs"/>
              </a:rPr>
              <a:t>This data enables preparation of the riparian planting, selection of plant &amp; tree, </a:t>
            </a:r>
            <a:br>
              <a:rPr kumimoji="0" lang="en-NZ" sz="2200" b="0" i="1"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NZ" sz="2200" b="0" i="1" u="none" strike="noStrike" kern="1200" cap="none" spc="0" normalizeH="0" baseline="0" noProof="0" dirty="0">
                <a:ln>
                  <a:noFill/>
                </a:ln>
                <a:solidFill>
                  <a:prstClr val="black"/>
                </a:solidFill>
                <a:effectLst/>
                <a:uLnTx/>
                <a:uFillTx/>
                <a:latin typeface="Calibri Light" panose="020F0302020204030204"/>
                <a:ea typeface="+mj-ea"/>
                <a:cs typeface="+mj-cs"/>
              </a:rPr>
              <a:t>plus location mapping for all species</a:t>
            </a:r>
            <a:br>
              <a:rPr kumimoji="0" lang="en-NZ" sz="2200" b="0" i="1"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NZ" sz="2200" b="0" i="1" u="none" strike="noStrike" kern="1200" cap="none" spc="0" normalizeH="0" baseline="0" noProof="0" dirty="0">
                <a:ln>
                  <a:noFill/>
                </a:ln>
                <a:solidFill>
                  <a:prstClr val="black"/>
                </a:solidFill>
                <a:effectLst/>
                <a:uLnTx/>
                <a:uFillTx/>
                <a:latin typeface="Calibri Light" panose="020F0302020204030204"/>
                <a:ea typeface="+mj-ea"/>
                <a:cs typeface="+mj-cs"/>
              </a:rPr>
              <a:t>The selected of planting materials are being identified, listed and arrangements to propagate these plants are underway</a:t>
            </a:r>
            <a:br>
              <a:rPr kumimoji="0" lang="en-NZ" sz="2200" b="0" i="1" u="none" strike="noStrike" kern="1200" cap="none" spc="0" normalizeH="0" baseline="0" noProof="0" dirty="0">
                <a:ln>
                  <a:noFill/>
                </a:ln>
                <a:solidFill>
                  <a:prstClr val="black"/>
                </a:solidFill>
                <a:effectLst/>
                <a:uLnTx/>
                <a:uFillTx/>
                <a:latin typeface="Calibri Light" panose="020F0302020204030204"/>
                <a:ea typeface="+mj-ea"/>
                <a:cs typeface="+mj-cs"/>
              </a:rPr>
            </a:br>
            <a:r>
              <a:rPr kumimoji="0" lang="en-NZ" sz="2200" b="0" i="1" u="none" strike="noStrike" kern="1200" cap="none" spc="0" normalizeH="0" baseline="0" noProof="0" dirty="0">
                <a:ln>
                  <a:noFill/>
                </a:ln>
                <a:solidFill>
                  <a:prstClr val="black"/>
                </a:solidFill>
                <a:effectLst/>
                <a:uLnTx/>
                <a:uFillTx/>
                <a:latin typeface="Calibri Light" panose="020F0302020204030204"/>
                <a:ea typeface="+mj-ea"/>
                <a:cs typeface="+mj-cs"/>
              </a:rPr>
              <a:t>Schedule includes seagrass, taro, </a:t>
            </a:r>
            <a:r>
              <a:rPr lang="en-NZ" sz="2200" i="1" dirty="0">
                <a:solidFill>
                  <a:prstClr val="black"/>
                </a:solidFill>
                <a:latin typeface="Calibri Light" panose="020F0302020204030204"/>
              </a:rPr>
              <a:t>w</a:t>
            </a:r>
            <a:r>
              <a:rPr kumimoji="0" lang="en-NZ" sz="2200" b="0" i="1" u="none" strike="noStrike" kern="1200" cap="none" spc="0" normalizeH="0" baseline="0" noProof="0" dirty="0" err="1">
                <a:ln>
                  <a:noFill/>
                </a:ln>
                <a:solidFill>
                  <a:prstClr val="black"/>
                </a:solidFill>
                <a:effectLst/>
                <a:uLnTx/>
                <a:uFillTx/>
                <a:latin typeface="Calibri Light" panose="020F0302020204030204"/>
                <a:ea typeface="+mj-ea"/>
                <a:cs typeface="+mj-cs"/>
              </a:rPr>
              <a:t>aterlillies</a:t>
            </a:r>
            <a:r>
              <a:rPr kumimoji="0" lang="en-NZ" sz="2200" b="0" i="1" u="none" strike="noStrike" kern="1200" cap="none" spc="0" normalizeH="0" baseline="0" noProof="0" dirty="0">
                <a:ln>
                  <a:noFill/>
                </a:ln>
                <a:solidFill>
                  <a:prstClr val="black"/>
                </a:solidFill>
                <a:effectLst/>
                <a:uLnTx/>
                <a:uFillTx/>
                <a:latin typeface="Calibri Light" panose="020F0302020204030204"/>
                <a:ea typeface="+mj-ea"/>
                <a:cs typeface="+mj-cs"/>
              </a:rPr>
              <a:t>, medicinal native species, chestnut, mango, fruit trees, Puka &amp; other shade native species.</a:t>
            </a:r>
            <a:endParaRPr lang="en-NZ" sz="3600" dirty="0"/>
          </a:p>
        </p:txBody>
      </p:sp>
      <p:pic>
        <p:nvPicPr>
          <p:cNvPr id="5" name="Picture 4">
            <a:extLst>
              <a:ext uri="{FF2B5EF4-FFF2-40B4-BE49-F238E27FC236}">
                <a16:creationId xmlns:a16="http://schemas.microsoft.com/office/drawing/2014/main" id="{291C199E-E787-4D26-93EA-5A7D406F15B5}"/>
              </a:ext>
            </a:extLst>
          </p:cNvPr>
          <p:cNvPicPr>
            <a:picLocks noChangeAspect="1"/>
          </p:cNvPicPr>
          <p:nvPr/>
        </p:nvPicPr>
        <p:blipFill>
          <a:blip r:embed="rId3"/>
          <a:stretch>
            <a:fillRect/>
          </a:stretch>
        </p:blipFill>
        <p:spPr>
          <a:xfrm>
            <a:off x="6781704" y="1727490"/>
            <a:ext cx="3819525" cy="1190625"/>
          </a:xfrm>
          <a:prstGeom prst="rect">
            <a:avLst/>
          </a:prstGeom>
        </p:spPr>
      </p:pic>
      <p:sp>
        <p:nvSpPr>
          <p:cNvPr id="3" name="Text Placeholder 2">
            <a:extLst>
              <a:ext uri="{FF2B5EF4-FFF2-40B4-BE49-F238E27FC236}">
                <a16:creationId xmlns:a16="http://schemas.microsoft.com/office/drawing/2014/main" id="{3296C589-C8F3-4BA9-BB53-C9A64522E0CA}"/>
              </a:ext>
            </a:extLst>
          </p:cNvPr>
          <p:cNvSpPr>
            <a:spLocks noGrp="1"/>
          </p:cNvSpPr>
          <p:nvPr>
            <p:ph type="body" idx="1"/>
          </p:nvPr>
        </p:nvSpPr>
        <p:spPr>
          <a:xfrm>
            <a:off x="6489510" y="1"/>
            <a:ext cx="5959477" cy="2976282"/>
          </a:xfrm>
        </p:spPr>
        <p:txBody>
          <a:bodyPr/>
          <a:lstStyle/>
          <a:p>
            <a:endParaRPr lang="en-NZ" sz="2400" dirty="0"/>
          </a:p>
          <a:p>
            <a:r>
              <a:rPr lang="en-NZ" dirty="0"/>
              <a:t>		</a:t>
            </a:r>
            <a:r>
              <a:rPr lang="en-NZ" sz="2400" dirty="0"/>
              <a:t>MEC LOGO</a:t>
            </a:r>
            <a:endParaRPr lang="en-NZ" b="1" dirty="0"/>
          </a:p>
        </p:txBody>
      </p:sp>
    </p:spTree>
    <p:extLst>
      <p:ext uri="{BB962C8B-B14F-4D97-AF65-F5344CB8AC3E}">
        <p14:creationId xmlns:p14="http://schemas.microsoft.com/office/powerpoint/2010/main" val="38608362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5447C-91DA-440F-845B-16C217D07A30}"/>
              </a:ext>
            </a:extLst>
          </p:cNvPr>
          <p:cNvPicPr>
            <a:picLocks noChangeAspect="1"/>
          </p:cNvPicPr>
          <p:nvPr/>
        </p:nvPicPr>
        <p:blipFill>
          <a:blip r:embed="rId2"/>
          <a:stretch>
            <a:fillRect/>
          </a:stretch>
        </p:blipFill>
        <p:spPr>
          <a:xfrm>
            <a:off x="81887" y="178475"/>
            <a:ext cx="6407623" cy="2797807"/>
          </a:xfrm>
          <a:prstGeom prst="rect">
            <a:avLst/>
          </a:prstGeom>
        </p:spPr>
      </p:pic>
      <p:sp>
        <p:nvSpPr>
          <p:cNvPr id="2" name="Title 1">
            <a:extLst>
              <a:ext uri="{FF2B5EF4-FFF2-40B4-BE49-F238E27FC236}">
                <a16:creationId xmlns:a16="http://schemas.microsoft.com/office/drawing/2014/main" id="{82B188BA-1785-4BED-BEB5-4818622C8265}"/>
              </a:ext>
            </a:extLst>
          </p:cNvPr>
          <p:cNvSpPr>
            <a:spLocks noGrp="1"/>
          </p:cNvSpPr>
          <p:nvPr>
            <p:ph type="title"/>
          </p:nvPr>
        </p:nvSpPr>
        <p:spPr>
          <a:xfrm>
            <a:off x="0" y="2976283"/>
            <a:ext cx="12192000" cy="3881717"/>
          </a:xfrm>
        </p:spPr>
        <p:txBody>
          <a:bodyPr>
            <a:normAutofit/>
          </a:bodyPr>
          <a:lstStyle/>
          <a:p>
            <a:r>
              <a:rPr lang="en-NZ" sz="3600" dirty="0"/>
              <a:t>The Muri Environment is the focus of our Ecology Project</a:t>
            </a:r>
            <a:br>
              <a:rPr lang="en-NZ" sz="3600" dirty="0"/>
            </a:br>
            <a:r>
              <a:rPr lang="en-US" sz="1800" dirty="0">
                <a:effectLst/>
                <a:latin typeface="Arial" panose="020B0604020202020204" pitchFamily="34" charset="0"/>
                <a:ea typeface="Times New Roman" panose="02020603050405020304" pitchFamily="18" charset="0"/>
              </a:rPr>
              <a:t>The topography of the Muri district is unique &amp; complex. The Muri environment extends east to west from outer reefs &amp; Pacific Ocean, to mountain peaks of Te Rua Manga and north to south from Vaikai Tapere, </a:t>
            </a:r>
            <a:r>
              <a:rPr lang="en-US" sz="1800" dirty="0" err="1">
                <a:effectLst/>
                <a:latin typeface="Arial" panose="020B0604020202020204" pitchFamily="34" charset="0"/>
                <a:ea typeface="Times New Roman" panose="02020603050405020304" pitchFamily="18" charset="0"/>
              </a:rPr>
              <a:t>Avana</a:t>
            </a:r>
            <a:r>
              <a:rPr lang="en-US" sz="1800" dirty="0">
                <a:effectLst/>
                <a:latin typeface="Arial" panose="020B0604020202020204" pitchFamily="34" charset="0"/>
                <a:ea typeface="Times New Roman" panose="02020603050405020304" pitchFamily="18" charset="0"/>
              </a:rPr>
              <a:t> Valley &amp; Stream, Ngatangiia Harbour through 6 Tapere to Tikioki Tapere, to the Akapuao Stream &amp; Fruits of Rarotonga. </a:t>
            </a:r>
            <a:br>
              <a:rPr lang="en-NZ" sz="1800" dirty="0">
                <a:effectLst/>
                <a:latin typeface="Times New Roman" panose="02020603050405020304" pitchFamily="18"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 </a:t>
            </a:r>
            <a:br>
              <a:rPr lang="en-NZ" sz="1800" dirty="0">
                <a:effectLst/>
                <a:latin typeface="Times New Roman" panose="02020603050405020304" pitchFamily="18"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Within this 1.75km reef to ridge hinterland x 3.5km coastline is Ngatangiia harbour; Muri / Tikioki lagoons; 4 motus; 250+ residential homes; 30+ growers agricultural lands; extensive sandy beaches; 50+ commercial accommodation &amp; Villa style tourism complexes; low hills rising to peaks of our mountains; streams, wetlands, waterways, and rivers. </a:t>
            </a:r>
            <a:br>
              <a:rPr lang="en-NZ" sz="1800" dirty="0">
                <a:effectLst/>
                <a:latin typeface="Times New Roman" panose="02020603050405020304" pitchFamily="18"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 </a:t>
            </a:r>
            <a:br>
              <a:rPr lang="en-NZ" sz="1800" dirty="0">
                <a:effectLst/>
                <a:latin typeface="Times New Roman" panose="02020603050405020304" pitchFamily="18"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And in our wet-season, waterfalls &amp; flood waters head down our valleys, across our wetlands turning streams, waterways &amp; lagoons into extensive </a:t>
            </a:r>
            <a:r>
              <a:rPr lang="en-US" sz="1800" dirty="0" err="1">
                <a:effectLst/>
                <a:latin typeface="Arial" panose="020B0604020202020204" pitchFamily="34" charset="0"/>
                <a:ea typeface="Times New Roman" panose="02020603050405020304" pitchFamily="18" charset="0"/>
              </a:rPr>
              <a:t>floodland</a:t>
            </a:r>
            <a:r>
              <a:rPr lang="en-US" sz="1800" dirty="0">
                <a:effectLst/>
                <a:latin typeface="Arial" panose="020B0604020202020204" pitchFamily="34" charset="0"/>
                <a:ea typeface="Times New Roman" panose="02020603050405020304" pitchFamily="18" charset="0"/>
              </a:rPr>
              <a:t> leaving our lagoons with soil sediment &amp; nutrient loads.   </a:t>
            </a:r>
            <a:br>
              <a:rPr lang="en-US" sz="1800" dirty="0">
                <a:effectLst/>
                <a:latin typeface="Arial" panose="020B0604020202020204" pitchFamily="34" charset="0"/>
                <a:ea typeface="Times New Roman" panose="02020603050405020304" pitchFamily="18" charset="0"/>
              </a:rPr>
            </a:br>
            <a:endParaRPr lang="en-NZ" sz="3600" dirty="0"/>
          </a:p>
        </p:txBody>
      </p:sp>
      <p:pic>
        <p:nvPicPr>
          <p:cNvPr id="5" name="Picture 4">
            <a:extLst>
              <a:ext uri="{FF2B5EF4-FFF2-40B4-BE49-F238E27FC236}">
                <a16:creationId xmlns:a16="http://schemas.microsoft.com/office/drawing/2014/main" id="{291C199E-E787-4D26-93EA-5A7D406F15B5}"/>
              </a:ext>
            </a:extLst>
          </p:cNvPr>
          <p:cNvPicPr>
            <a:picLocks noChangeAspect="1"/>
          </p:cNvPicPr>
          <p:nvPr/>
        </p:nvPicPr>
        <p:blipFill>
          <a:blip r:embed="rId3"/>
          <a:stretch>
            <a:fillRect/>
          </a:stretch>
        </p:blipFill>
        <p:spPr>
          <a:xfrm>
            <a:off x="6781704" y="1727490"/>
            <a:ext cx="3819525" cy="1190625"/>
          </a:xfrm>
          <a:prstGeom prst="rect">
            <a:avLst/>
          </a:prstGeom>
        </p:spPr>
      </p:pic>
      <p:sp>
        <p:nvSpPr>
          <p:cNvPr id="3" name="Text Placeholder 2">
            <a:extLst>
              <a:ext uri="{FF2B5EF4-FFF2-40B4-BE49-F238E27FC236}">
                <a16:creationId xmlns:a16="http://schemas.microsoft.com/office/drawing/2014/main" id="{3296C589-C8F3-4BA9-BB53-C9A64522E0CA}"/>
              </a:ext>
            </a:extLst>
          </p:cNvPr>
          <p:cNvSpPr>
            <a:spLocks noGrp="1"/>
          </p:cNvSpPr>
          <p:nvPr>
            <p:ph type="body" idx="1"/>
          </p:nvPr>
        </p:nvSpPr>
        <p:spPr>
          <a:xfrm>
            <a:off x="6489510" y="1"/>
            <a:ext cx="5959477" cy="2976282"/>
          </a:xfrm>
        </p:spPr>
        <p:txBody>
          <a:bodyPr/>
          <a:lstStyle/>
          <a:p>
            <a:endParaRPr lang="en-NZ" sz="2400" dirty="0"/>
          </a:p>
          <a:p>
            <a:r>
              <a:rPr lang="en-NZ" dirty="0"/>
              <a:t>		</a:t>
            </a:r>
            <a:r>
              <a:rPr lang="en-NZ" sz="2400" dirty="0"/>
              <a:t>MEC LOGO</a:t>
            </a:r>
            <a:endParaRPr lang="en-NZ" b="1" dirty="0"/>
          </a:p>
        </p:txBody>
      </p:sp>
    </p:spTree>
    <p:extLst>
      <p:ext uri="{BB962C8B-B14F-4D97-AF65-F5344CB8AC3E}">
        <p14:creationId xmlns:p14="http://schemas.microsoft.com/office/powerpoint/2010/main" val="260968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5447C-91DA-440F-845B-16C217D07A30}"/>
              </a:ext>
            </a:extLst>
          </p:cNvPr>
          <p:cNvPicPr>
            <a:picLocks noChangeAspect="1"/>
          </p:cNvPicPr>
          <p:nvPr/>
        </p:nvPicPr>
        <p:blipFill>
          <a:blip r:embed="rId2"/>
          <a:stretch>
            <a:fillRect/>
          </a:stretch>
        </p:blipFill>
        <p:spPr>
          <a:xfrm>
            <a:off x="608291" y="310833"/>
            <a:ext cx="7042182" cy="2797807"/>
          </a:xfrm>
          <a:prstGeom prst="rect">
            <a:avLst/>
          </a:prstGeom>
        </p:spPr>
      </p:pic>
      <p:sp>
        <p:nvSpPr>
          <p:cNvPr id="2" name="Title 1">
            <a:extLst>
              <a:ext uri="{FF2B5EF4-FFF2-40B4-BE49-F238E27FC236}">
                <a16:creationId xmlns:a16="http://schemas.microsoft.com/office/drawing/2014/main" id="{82B188BA-1785-4BED-BEB5-4818622C8265}"/>
              </a:ext>
            </a:extLst>
          </p:cNvPr>
          <p:cNvSpPr>
            <a:spLocks noGrp="1"/>
          </p:cNvSpPr>
          <p:nvPr>
            <p:ph type="title"/>
          </p:nvPr>
        </p:nvSpPr>
        <p:spPr>
          <a:xfrm>
            <a:off x="831850" y="3108641"/>
            <a:ext cx="10515600" cy="3749360"/>
          </a:xfrm>
        </p:spPr>
        <p:txBody>
          <a:bodyPr>
            <a:normAutofit fontScale="90000"/>
          </a:bodyPr>
          <a:lstStyle/>
          <a:p>
            <a:pPr algn="ctr"/>
            <a:br>
              <a:rPr lang="en-NZ" sz="3600" dirty="0"/>
            </a:br>
            <a:br>
              <a:rPr lang="en-NZ" sz="3600" dirty="0"/>
            </a:br>
            <a:br>
              <a:rPr lang="en-NZ" sz="3600" dirty="0"/>
            </a:br>
            <a:br>
              <a:rPr lang="en-NZ" sz="3600" dirty="0"/>
            </a:br>
            <a:br>
              <a:rPr lang="en-NZ" sz="3600" dirty="0"/>
            </a:br>
            <a:r>
              <a:rPr lang="en-NZ" sz="3600" dirty="0"/>
              <a:t>Context of this MEC update of 14</a:t>
            </a:r>
            <a:r>
              <a:rPr lang="en-NZ" sz="3600" baseline="30000" dirty="0"/>
              <a:t>TH</a:t>
            </a:r>
            <a:r>
              <a:rPr lang="en-NZ" sz="3600" dirty="0"/>
              <a:t> JULY 2021 </a:t>
            </a:r>
            <a:br>
              <a:rPr lang="en-NZ" sz="3600" dirty="0"/>
            </a:br>
            <a:r>
              <a:rPr lang="en-NZ" sz="2400" i="1" dirty="0"/>
              <a:t>MEC</a:t>
            </a:r>
            <a:r>
              <a:rPr lang="en-NZ" sz="3600" i="1" dirty="0"/>
              <a:t> </a:t>
            </a:r>
            <a:r>
              <a:rPr lang="en-NZ" sz="2400" i="1" dirty="0"/>
              <a:t>APPLICATION INITIALLY SUBMITTED  ON THE 14</a:t>
            </a:r>
            <a:r>
              <a:rPr lang="en-NZ" sz="2400" i="1" baseline="30000" dirty="0"/>
              <a:t>TH</a:t>
            </a:r>
            <a:r>
              <a:rPr lang="en-NZ" sz="2400" i="1" dirty="0"/>
              <a:t> April 2021 and since then we have;- </a:t>
            </a:r>
            <a:br>
              <a:rPr lang="en-NZ" sz="2400" i="1" dirty="0"/>
            </a:br>
            <a:br>
              <a:rPr lang="en-NZ" sz="2400" i="1" dirty="0"/>
            </a:br>
            <a:r>
              <a:rPr lang="en-NZ" sz="2400" i="1" dirty="0"/>
              <a:t>Exchanging technical info &amp; pic-lagoon data with Dr Matt </a:t>
            </a:r>
            <a:r>
              <a:rPr lang="en-NZ" sz="2400" i="1" dirty="0" err="1"/>
              <a:t>Blacka</a:t>
            </a:r>
            <a:r>
              <a:rPr lang="en-NZ" sz="2400" i="1" dirty="0"/>
              <a:t>, University of NSW</a:t>
            </a:r>
            <a:br>
              <a:rPr lang="en-NZ" sz="2400" i="1" dirty="0"/>
            </a:br>
            <a:r>
              <a:rPr lang="en-NZ" sz="2400" i="1" dirty="0"/>
              <a:t>Working with Matt re options for streams, waterways &amp; lagoon</a:t>
            </a:r>
            <a:br>
              <a:rPr lang="en-NZ" sz="2400" i="1" dirty="0"/>
            </a:br>
            <a:r>
              <a:rPr lang="en-NZ" sz="2400" i="1" dirty="0"/>
              <a:t>Understanding longer term sea level rising statistics and interpreting scientific impacts into our Waterways more detailed planning before outlining our delivery strategies. </a:t>
            </a:r>
            <a:br>
              <a:rPr lang="en-NZ" sz="2400" i="1" dirty="0"/>
            </a:br>
            <a:r>
              <a:rPr lang="en-NZ" sz="2400" i="1" dirty="0"/>
              <a:t>Observed and attended briefing meetings, assisted with planning of the Muri Lagoon management Pilot project, supported environmental practices,  Identified small sample area of the lagoon; team has commenced the mechanical racking, dislodging of algae weed, hand removal of weeds and sediments. Overview of the weed and sludge material, checking the care being exercised to not disturb ecosystems and marine life in their natural habitat  </a:t>
            </a:r>
            <a:br>
              <a:rPr lang="en-NZ" sz="2400" i="1" dirty="0"/>
            </a:br>
            <a:r>
              <a:rPr lang="en-NZ" sz="2400" i="1" dirty="0"/>
              <a:t> </a:t>
            </a:r>
            <a:endParaRPr lang="en-NZ" sz="3600" dirty="0"/>
          </a:p>
        </p:txBody>
      </p:sp>
      <p:pic>
        <p:nvPicPr>
          <p:cNvPr id="5" name="Picture 4">
            <a:extLst>
              <a:ext uri="{FF2B5EF4-FFF2-40B4-BE49-F238E27FC236}">
                <a16:creationId xmlns:a16="http://schemas.microsoft.com/office/drawing/2014/main" id="{291C199E-E787-4D26-93EA-5A7D406F15B5}"/>
              </a:ext>
            </a:extLst>
          </p:cNvPr>
          <p:cNvPicPr>
            <a:picLocks noChangeAspect="1"/>
          </p:cNvPicPr>
          <p:nvPr/>
        </p:nvPicPr>
        <p:blipFill>
          <a:blip r:embed="rId3"/>
          <a:stretch>
            <a:fillRect/>
          </a:stretch>
        </p:blipFill>
        <p:spPr>
          <a:xfrm>
            <a:off x="8310253" y="929096"/>
            <a:ext cx="3819525" cy="1190625"/>
          </a:xfrm>
          <a:prstGeom prst="rect">
            <a:avLst/>
          </a:prstGeom>
        </p:spPr>
      </p:pic>
      <p:sp>
        <p:nvSpPr>
          <p:cNvPr id="3" name="Text Placeholder 2">
            <a:extLst>
              <a:ext uri="{FF2B5EF4-FFF2-40B4-BE49-F238E27FC236}">
                <a16:creationId xmlns:a16="http://schemas.microsoft.com/office/drawing/2014/main" id="{3296C589-C8F3-4BA9-BB53-C9A64522E0CA}"/>
              </a:ext>
            </a:extLst>
          </p:cNvPr>
          <p:cNvSpPr>
            <a:spLocks noGrp="1"/>
          </p:cNvSpPr>
          <p:nvPr>
            <p:ph type="body" idx="1"/>
          </p:nvPr>
        </p:nvSpPr>
        <p:spPr>
          <a:xfrm>
            <a:off x="8122024" y="310833"/>
            <a:ext cx="4326963" cy="2665449"/>
          </a:xfrm>
        </p:spPr>
        <p:txBody>
          <a:bodyPr/>
          <a:lstStyle/>
          <a:p>
            <a:r>
              <a:rPr lang="en-NZ" sz="2400" dirty="0"/>
              <a:t>MEC UPDATE</a:t>
            </a:r>
            <a:endParaRPr lang="en-NZ" b="1" dirty="0"/>
          </a:p>
        </p:txBody>
      </p:sp>
    </p:spTree>
    <p:extLst>
      <p:ext uri="{BB962C8B-B14F-4D97-AF65-F5344CB8AC3E}">
        <p14:creationId xmlns:p14="http://schemas.microsoft.com/office/powerpoint/2010/main" val="4200748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5447C-91DA-440F-845B-16C217D07A30}"/>
              </a:ext>
            </a:extLst>
          </p:cNvPr>
          <p:cNvPicPr>
            <a:picLocks noChangeAspect="1"/>
          </p:cNvPicPr>
          <p:nvPr/>
        </p:nvPicPr>
        <p:blipFill>
          <a:blip r:embed="rId2"/>
          <a:stretch>
            <a:fillRect/>
          </a:stretch>
        </p:blipFill>
        <p:spPr>
          <a:xfrm>
            <a:off x="608291" y="310833"/>
            <a:ext cx="7042182" cy="2797807"/>
          </a:xfrm>
          <a:prstGeom prst="rect">
            <a:avLst/>
          </a:prstGeom>
        </p:spPr>
      </p:pic>
      <p:sp>
        <p:nvSpPr>
          <p:cNvPr id="2" name="Title 1">
            <a:extLst>
              <a:ext uri="{FF2B5EF4-FFF2-40B4-BE49-F238E27FC236}">
                <a16:creationId xmlns:a16="http://schemas.microsoft.com/office/drawing/2014/main" id="{82B188BA-1785-4BED-BEB5-4818622C8265}"/>
              </a:ext>
            </a:extLst>
          </p:cNvPr>
          <p:cNvSpPr>
            <a:spLocks noGrp="1"/>
          </p:cNvSpPr>
          <p:nvPr>
            <p:ph type="title"/>
          </p:nvPr>
        </p:nvSpPr>
        <p:spPr>
          <a:xfrm>
            <a:off x="312420" y="2976283"/>
            <a:ext cx="11544300" cy="3881718"/>
          </a:xfrm>
        </p:spPr>
        <p:txBody>
          <a:bodyPr>
            <a:normAutofit fontScale="90000"/>
          </a:bodyPr>
          <a:lstStyle/>
          <a:p>
            <a:pPr algn="ctr"/>
            <a:r>
              <a:rPr lang="en-NZ" sz="2200" i="1" dirty="0"/>
              <a:t>Accessing and working in various nursey sites, preparing for and managing the acquisition of plant materials.</a:t>
            </a:r>
            <a:br>
              <a:rPr lang="en-NZ" sz="2200" i="1" dirty="0"/>
            </a:br>
            <a:r>
              <a:rPr lang="en-NZ" sz="2200" i="1" dirty="0"/>
              <a:t>Receiving 1,500+ potted vetiver plants from Ministry of Agriculture, setting out, maintaining water &amp; their growth</a:t>
            </a:r>
            <a:r>
              <a:rPr lang="en-NZ" sz="3200" i="1" dirty="0"/>
              <a:t> </a:t>
            </a:r>
            <a:br>
              <a:rPr lang="en-NZ" sz="3600" i="1" dirty="0"/>
            </a:br>
            <a:r>
              <a:rPr lang="en-NZ" sz="2700" i="1" dirty="0"/>
              <a:t>Planning the media materials for the preparation of workbooks, guide to the care and maintenance of Stream &amp; Waterways, colour posters printed material, photo record and publicity materials. </a:t>
            </a:r>
            <a:br>
              <a:rPr lang="en-NZ" sz="2700" i="1" dirty="0"/>
            </a:br>
            <a:r>
              <a:rPr lang="en-NZ" sz="2700" i="1" dirty="0"/>
              <a:t>The briefing, information &amp; communication plan for the stream beds &amp; waterways landowners, identifying the homes along the streams</a:t>
            </a:r>
            <a:br>
              <a:rPr lang="en-NZ" sz="2700" i="1" dirty="0"/>
            </a:br>
            <a:r>
              <a:rPr lang="en-NZ" sz="2700" i="1" dirty="0"/>
              <a:t>Scoping the interaction with community meetings, school groups, church groups, commercial businesses   </a:t>
            </a:r>
            <a:br>
              <a:rPr lang="en-NZ" sz="2700" i="1" dirty="0"/>
            </a:br>
            <a:r>
              <a:rPr lang="en-NZ" sz="2700" i="1" dirty="0"/>
              <a:t>    Sorting out digital online materials for posting to social media and website </a:t>
            </a:r>
            <a:endParaRPr lang="en-NZ" sz="3600" i="1" dirty="0"/>
          </a:p>
        </p:txBody>
      </p:sp>
      <p:pic>
        <p:nvPicPr>
          <p:cNvPr id="5" name="Picture 4">
            <a:extLst>
              <a:ext uri="{FF2B5EF4-FFF2-40B4-BE49-F238E27FC236}">
                <a16:creationId xmlns:a16="http://schemas.microsoft.com/office/drawing/2014/main" id="{291C199E-E787-4D26-93EA-5A7D406F15B5}"/>
              </a:ext>
            </a:extLst>
          </p:cNvPr>
          <p:cNvPicPr>
            <a:picLocks noChangeAspect="1"/>
          </p:cNvPicPr>
          <p:nvPr/>
        </p:nvPicPr>
        <p:blipFill>
          <a:blip r:embed="rId3"/>
          <a:stretch>
            <a:fillRect/>
          </a:stretch>
        </p:blipFill>
        <p:spPr>
          <a:xfrm>
            <a:off x="8310253" y="929096"/>
            <a:ext cx="3819525" cy="1190625"/>
          </a:xfrm>
          <a:prstGeom prst="rect">
            <a:avLst/>
          </a:prstGeom>
        </p:spPr>
      </p:pic>
      <p:sp>
        <p:nvSpPr>
          <p:cNvPr id="3" name="Text Placeholder 2">
            <a:extLst>
              <a:ext uri="{FF2B5EF4-FFF2-40B4-BE49-F238E27FC236}">
                <a16:creationId xmlns:a16="http://schemas.microsoft.com/office/drawing/2014/main" id="{3296C589-C8F3-4BA9-BB53-C9A64522E0CA}"/>
              </a:ext>
            </a:extLst>
          </p:cNvPr>
          <p:cNvSpPr>
            <a:spLocks noGrp="1"/>
          </p:cNvSpPr>
          <p:nvPr>
            <p:ph type="body" idx="1"/>
          </p:nvPr>
        </p:nvSpPr>
        <p:spPr>
          <a:xfrm>
            <a:off x="8122024" y="310833"/>
            <a:ext cx="4326963" cy="2665449"/>
          </a:xfrm>
        </p:spPr>
        <p:txBody>
          <a:bodyPr/>
          <a:lstStyle/>
          <a:p>
            <a:r>
              <a:rPr lang="en-NZ" sz="2400" dirty="0"/>
              <a:t>MEC UPDATE</a:t>
            </a:r>
            <a:endParaRPr lang="en-NZ" b="1" dirty="0"/>
          </a:p>
        </p:txBody>
      </p:sp>
    </p:spTree>
    <p:extLst>
      <p:ext uri="{BB962C8B-B14F-4D97-AF65-F5344CB8AC3E}">
        <p14:creationId xmlns:p14="http://schemas.microsoft.com/office/powerpoint/2010/main" val="431793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5447C-91DA-440F-845B-16C217D07A30}"/>
              </a:ext>
            </a:extLst>
          </p:cNvPr>
          <p:cNvPicPr>
            <a:picLocks noChangeAspect="1"/>
          </p:cNvPicPr>
          <p:nvPr/>
        </p:nvPicPr>
        <p:blipFill>
          <a:blip r:embed="rId2"/>
          <a:stretch>
            <a:fillRect/>
          </a:stretch>
        </p:blipFill>
        <p:spPr>
          <a:xfrm>
            <a:off x="81887" y="178475"/>
            <a:ext cx="6407623" cy="2797807"/>
          </a:xfrm>
          <a:prstGeom prst="rect">
            <a:avLst/>
          </a:prstGeom>
        </p:spPr>
      </p:pic>
      <p:sp>
        <p:nvSpPr>
          <p:cNvPr id="2" name="Title 1">
            <a:extLst>
              <a:ext uri="{FF2B5EF4-FFF2-40B4-BE49-F238E27FC236}">
                <a16:creationId xmlns:a16="http://schemas.microsoft.com/office/drawing/2014/main" id="{82B188BA-1785-4BED-BEB5-4818622C8265}"/>
              </a:ext>
            </a:extLst>
          </p:cNvPr>
          <p:cNvSpPr>
            <a:spLocks noGrp="1"/>
          </p:cNvSpPr>
          <p:nvPr>
            <p:ph type="title"/>
          </p:nvPr>
        </p:nvSpPr>
        <p:spPr>
          <a:xfrm>
            <a:off x="0" y="3183255"/>
            <a:ext cx="12192000" cy="3674745"/>
          </a:xfrm>
        </p:spPr>
        <p:txBody>
          <a:bodyPr>
            <a:normAutofit fontScale="90000"/>
          </a:bodyPr>
          <a:lstStyle/>
          <a:p>
            <a:r>
              <a:rPr lang="en-US" sz="1800" dirty="0">
                <a:effectLst/>
                <a:latin typeface="Arial" panose="020B0604020202020204" pitchFamily="34" charset="0"/>
                <a:ea typeface="Times New Roman" panose="02020603050405020304" pitchFamily="18" charset="0"/>
              </a:rPr>
              <a:t>Vegetated riparian corridors are key to the healthy functioning of streams. We have proposed a riparian corridor planting process that is guided by landowners and inspired by local knowledge and scientific literature. </a:t>
            </a:r>
            <a:br>
              <a:rPr lang="en-US" sz="1800" dirty="0">
                <a:effectLst/>
                <a:latin typeface="Arial" panose="020B0604020202020204" pitchFamily="34" charset="0"/>
                <a:ea typeface="Times New Roman" panose="02020603050405020304" pitchFamily="18" charset="0"/>
              </a:rPr>
            </a:b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This project will blend the best practices of riparian restoration from around the world with traditional ecological understanding to create consensus around what healthy streams look like in Rarotonga</a:t>
            </a:r>
            <a:br>
              <a:rPr lang="en-US" sz="1800" dirty="0">
                <a:effectLst/>
                <a:latin typeface="Arial" panose="020B0604020202020204" pitchFamily="34" charset="0"/>
                <a:ea typeface="Times New Roman" panose="02020603050405020304" pitchFamily="18" charset="0"/>
              </a:rPr>
            </a:br>
            <a:br>
              <a:rPr lang="en-US" sz="1800" dirty="0">
                <a:effectLst/>
                <a:latin typeface="Arial" panose="020B0604020202020204" pitchFamily="34" charset="0"/>
                <a:ea typeface="Times New Roman" panose="02020603050405020304" pitchFamily="18" charset="0"/>
              </a:rPr>
            </a:br>
            <a:r>
              <a:rPr lang="en-US" sz="1800" dirty="0">
                <a:latin typeface="Arial" panose="020B0604020202020204" pitchFamily="34" charset="0"/>
                <a:ea typeface="Times New Roman" panose="02020603050405020304" pitchFamily="18" charset="0"/>
              </a:rPr>
              <a:t>W</a:t>
            </a:r>
            <a:r>
              <a:rPr lang="en-US" sz="1800" dirty="0">
                <a:effectLst/>
                <a:latin typeface="Arial" panose="020B0604020202020204" pitchFamily="34" charset="0"/>
                <a:ea typeface="Times New Roman" panose="02020603050405020304" pitchFamily="18" charset="0"/>
              </a:rPr>
              <a:t>e recommend a diversity of interventions with a strong focus on observation in order to gauge the success of the agreed-upon planting process. With this menu of potential pilots, the plantings can match the landowner’s visions for the future with our riparian science. </a:t>
            </a:r>
            <a:br>
              <a:rPr lang="en-US" sz="1800" dirty="0">
                <a:effectLst/>
                <a:latin typeface="Arial" panose="020B0604020202020204" pitchFamily="34" charset="0"/>
                <a:ea typeface="Times New Roman" panose="02020603050405020304" pitchFamily="18" charset="0"/>
              </a:rPr>
            </a:br>
            <a:br>
              <a:rPr lang="en-US" sz="1800" dirty="0">
                <a:effectLst/>
                <a:latin typeface="Arial" panose="020B0604020202020204" pitchFamily="34" charset="0"/>
                <a:ea typeface="Times New Roman" panose="02020603050405020304" pitchFamily="18" charset="0"/>
              </a:rPr>
            </a:br>
            <a:r>
              <a:rPr lang="en-US" sz="1800" dirty="0">
                <a:effectLst/>
                <a:latin typeface="Arial" panose="020B0604020202020204" pitchFamily="34" charset="0"/>
                <a:ea typeface="Times New Roman" panose="02020603050405020304" pitchFamily="18" charset="0"/>
              </a:rPr>
              <a:t>We aim to establish a mix of locally desired plants that have a robust, diverse, and complex network of roots that together work towards - </a:t>
            </a:r>
            <a:r>
              <a:rPr lang="en-US" sz="1800" b="1" i="1" dirty="0">
                <a:effectLst/>
                <a:latin typeface="Arial" panose="020B0604020202020204" pitchFamily="34" charset="0"/>
                <a:ea typeface="Times New Roman" panose="02020603050405020304" pitchFamily="18" charset="0"/>
              </a:rPr>
              <a:t>Stabilising stream banks</a:t>
            </a:r>
            <a:r>
              <a:rPr lang="en-US" sz="1800" dirty="0">
                <a:effectLst/>
                <a:latin typeface="Arial" panose="020B0604020202020204" pitchFamily="34" charset="0"/>
                <a:ea typeface="Times New Roman" panose="02020603050405020304" pitchFamily="18" charset="0"/>
              </a:rPr>
              <a:t>, </a:t>
            </a:r>
            <a:r>
              <a:rPr lang="en-US" sz="1800" b="1" i="1" dirty="0">
                <a:effectLst/>
                <a:latin typeface="Arial" panose="020B0604020202020204" pitchFamily="34" charset="0"/>
                <a:ea typeface="Times New Roman" panose="02020603050405020304" pitchFamily="18" charset="0"/>
              </a:rPr>
              <a:t>Plantin</a:t>
            </a:r>
            <a:r>
              <a:rPr lang="en-US" sz="1800" b="1" i="1" dirty="0">
                <a:latin typeface="Arial" panose="020B0604020202020204" pitchFamily="34" charset="0"/>
                <a:ea typeface="Times New Roman" panose="02020603050405020304" pitchFamily="18" charset="0"/>
              </a:rPr>
              <a:t>g stream beds</a:t>
            </a:r>
            <a:r>
              <a:rPr lang="en-US" sz="1800" dirty="0">
                <a:latin typeface="Arial" panose="020B0604020202020204" pitchFamily="34" charset="0"/>
                <a:ea typeface="Times New Roman" panose="02020603050405020304" pitchFamily="18" charset="0"/>
              </a:rPr>
              <a:t>, </a:t>
            </a:r>
            <a:r>
              <a:rPr lang="en-US" sz="1800" b="1" i="1" dirty="0">
                <a:effectLst/>
                <a:latin typeface="Arial" panose="020B0604020202020204" pitchFamily="34" charset="0"/>
                <a:ea typeface="Times New Roman" panose="02020603050405020304" pitchFamily="18" charset="0"/>
              </a:rPr>
              <a:t>Reducing the flow velocity,</a:t>
            </a:r>
            <a:r>
              <a:rPr lang="en-US" sz="1800" dirty="0">
                <a:effectLst/>
                <a:latin typeface="Arial" panose="020B0604020202020204" pitchFamily="34" charset="0"/>
                <a:ea typeface="Times New Roman" panose="02020603050405020304" pitchFamily="18" charset="0"/>
              </a:rPr>
              <a:t> </a:t>
            </a:r>
            <a:r>
              <a:rPr lang="en-US" sz="1800" b="1" i="1" dirty="0">
                <a:effectLst/>
                <a:latin typeface="Arial" panose="020B0604020202020204" pitchFamily="34" charset="0"/>
                <a:ea typeface="Times New Roman" panose="02020603050405020304" pitchFamily="18" charset="0"/>
              </a:rPr>
              <a:t>Filtering sediment &amp; nutrient loads</a:t>
            </a:r>
            <a:r>
              <a:rPr lang="en-US" sz="1800" dirty="0">
                <a:effectLst/>
                <a:latin typeface="Arial" panose="020B0604020202020204" pitchFamily="34" charset="0"/>
                <a:ea typeface="Times New Roman" panose="02020603050405020304" pitchFamily="18" charset="0"/>
              </a:rPr>
              <a:t> and </a:t>
            </a:r>
            <a:r>
              <a:rPr lang="en-US" sz="1800" b="1" i="1" dirty="0">
                <a:latin typeface="Arial" panose="020B0604020202020204" pitchFamily="34" charset="0"/>
                <a:ea typeface="Times New Roman" panose="02020603050405020304" pitchFamily="18" charset="0"/>
              </a:rPr>
              <a:t>I</a:t>
            </a:r>
            <a:r>
              <a:rPr lang="en-US" sz="1800" b="1" i="1" dirty="0">
                <a:effectLst/>
                <a:latin typeface="Arial" panose="020B0604020202020204" pitchFamily="34" charset="0"/>
                <a:ea typeface="Times New Roman" panose="02020603050405020304" pitchFamily="18" charset="0"/>
              </a:rPr>
              <a:t>ncreasing native wildlife habitat </a:t>
            </a:r>
            <a:br>
              <a:rPr lang="en-US" sz="1800" b="1" i="1" dirty="0">
                <a:effectLst/>
                <a:latin typeface="Arial" panose="020B0604020202020204" pitchFamily="34" charset="0"/>
                <a:ea typeface="Times New Roman" panose="02020603050405020304" pitchFamily="18" charset="0"/>
              </a:rPr>
            </a:br>
            <a:br>
              <a:rPr lang="en-US" sz="1800" b="1" i="1" dirty="0">
                <a:effectLst/>
                <a:latin typeface="Arial" panose="020B0604020202020204" pitchFamily="34" charset="0"/>
                <a:ea typeface="Times New Roman" panose="02020603050405020304" pitchFamily="18" charset="0"/>
              </a:rPr>
            </a:br>
            <a:endParaRPr lang="en-NZ" sz="3600" b="1" i="1" dirty="0"/>
          </a:p>
        </p:txBody>
      </p:sp>
      <p:pic>
        <p:nvPicPr>
          <p:cNvPr id="5" name="Picture 4">
            <a:extLst>
              <a:ext uri="{FF2B5EF4-FFF2-40B4-BE49-F238E27FC236}">
                <a16:creationId xmlns:a16="http://schemas.microsoft.com/office/drawing/2014/main" id="{291C199E-E787-4D26-93EA-5A7D406F15B5}"/>
              </a:ext>
            </a:extLst>
          </p:cNvPr>
          <p:cNvPicPr>
            <a:picLocks noChangeAspect="1"/>
          </p:cNvPicPr>
          <p:nvPr/>
        </p:nvPicPr>
        <p:blipFill>
          <a:blip r:embed="rId3"/>
          <a:stretch>
            <a:fillRect/>
          </a:stretch>
        </p:blipFill>
        <p:spPr>
          <a:xfrm>
            <a:off x="6781704" y="1727490"/>
            <a:ext cx="3819525" cy="1190625"/>
          </a:xfrm>
          <a:prstGeom prst="rect">
            <a:avLst/>
          </a:prstGeom>
        </p:spPr>
      </p:pic>
      <p:sp>
        <p:nvSpPr>
          <p:cNvPr id="3" name="Text Placeholder 2">
            <a:extLst>
              <a:ext uri="{FF2B5EF4-FFF2-40B4-BE49-F238E27FC236}">
                <a16:creationId xmlns:a16="http://schemas.microsoft.com/office/drawing/2014/main" id="{3296C589-C8F3-4BA9-BB53-C9A64522E0CA}"/>
              </a:ext>
            </a:extLst>
          </p:cNvPr>
          <p:cNvSpPr>
            <a:spLocks noGrp="1"/>
          </p:cNvSpPr>
          <p:nvPr>
            <p:ph type="body" idx="1"/>
          </p:nvPr>
        </p:nvSpPr>
        <p:spPr>
          <a:xfrm>
            <a:off x="6489510" y="1"/>
            <a:ext cx="5959477" cy="2976282"/>
          </a:xfrm>
        </p:spPr>
        <p:txBody>
          <a:bodyPr/>
          <a:lstStyle/>
          <a:p>
            <a:endParaRPr lang="en-NZ" sz="2400" dirty="0"/>
          </a:p>
          <a:p>
            <a:r>
              <a:rPr lang="en-NZ" dirty="0"/>
              <a:t>		</a:t>
            </a:r>
            <a:r>
              <a:rPr lang="en-NZ" sz="2400" dirty="0"/>
              <a:t>MEC LOGO</a:t>
            </a:r>
            <a:endParaRPr lang="en-NZ" b="1" dirty="0"/>
          </a:p>
        </p:txBody>
      </p:sp>
    </p:spTree>
    <p:extLst>
      <p:ext uri="{BB962C8B-B14F-4D97-AF65-F5344CB8AC3E}">
        <p14:creationId xmlns:p14="http://schemas.microsoft.com/office/powerpoint/2010/main" val="278746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5447C-91DA-440F-845B-16C217D07A30}"/>
              </a:ext>
            </a:extLst>
          </p:cNvPr>
          <p:cNvPicPr>
            <a:picLocks noChangeAspect="1"/>
          </p:cNvPicPr>
          <p:nvPr/>
        </p:nvPicPr>
        <p:blipFill>
          <a:blip r:embed="rId2"/>
          <a:stretch>
            <a:fillRect/>
          </a:stretch>
        </p:blipFill>
        <p:spPr>
          <a:xfrm>
            <a:off x="81887" y="178475"/>
            <a:ext cx="6407623" cy="2797807"/>
          </a:xfrm>
          <a:prstGeom prst="rect">
            <a:avLst/>
          </a:prstGeom>
        </p:spPr>
      </p:pic>
      <p:sp>
        <p:nvSpPr>
          <p:cNvPr id="2" name="Title 1">
            <a:extLst>
              <a:ext uri="{FF2B5EF4-FFF2-40B4-BE49-F238E27FC236}">
                <a16:creationId xmlns:a16="http://schemas.microsoft.com/office/drawing/2014/main" id="{82B188BA-1785-4BED-BEB5-4818622C8265}"/>
              </a:ext>
            </a:extLst>
          </p:cNvPr>
          <p:cNvSpPr>
            <a:spLocks noGrp="1"/>
          </p:cNvSpPr>
          <p:nvPr>
            <p:ph type="title"/>
          </p:nvPr>
        </p:nvSpPr>
        <p:spPr>
          <a:xfrm>
            <a:off x="0" y="3183255"/>
            <a:ext cx="12192000" cy="3674745"/>
          </a:xfrm>
        </p:spPr>
        <p:txBody>
          <a:bodyPr>
            <a:normAutofit fontScale="90000"/>
          </a:bodyPr>
          <a:lstStyle/>
          <a:p>
            <a:pPr indent="457200"/>
            <a:br>
              <a:rPr lang="en-US" sz="1800" b="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r>
              <a:rPr lang="en-US" sz="1800" b="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PILOT </a:t>
            </a:r>
            <a:r>
              <a:rPr lang="en-US" sz="1800" b="1" dirty="0">
                <a:solidFill>
                  <a:srgbClr val="222222"/>
                </a:solidFill>
                <a:latin typeface="Georgia" panose="02040502050405020303" pitchFamily="18" charset="0"/>
                <a:ea typeface="Georgia" panose="02040502050405020303" pitchFamily="18" charset="0"/>
                <a:cs typeface="Georgia" panose="02040502050405020303" pitchFamily="18" charset="0"/>
              </a:rPr>
              <a:t>#</a:t>
            </a:r>
            <a:r>
              <a:rPr lang="en-US" sz="1800" b="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 1: </a:t>
            </a: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ECOSYSTEM ENGINEER SPECIES TRIALS</a:t>
            </a:r>
            <a:b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b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r>
              <a:rPr lang="en-US" sz="1800" i="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Some plants are more valuable for riparian restoration in Rarotonga than others, especially among the resilient pioneer species. </a:t>
            </a:r>
            <a:br>
              <a:rPr lang="en-US" sz="1800" i="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br>
              <a:rPr lang="en-NZ" sz="1800" dirty="0">
                <a:effectLst/>
                <a:latin typeface="Times New Roman" panose="02020603050405020304" pitchFamily="18" charset="0"/>
                <a:ea typeface="Times New Roman" panose="02020603050405020304" pitchFamily="18" charset="0"/>
              </a:rPr>
            </a:b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Criteria for the trees based on being able to grow fast, high tolerance to heavy pruning, thrive in less-than-ideal soil and potentially have multiple uses (root growth, edible fruit, shade &amp; conservation value). </a:t>
            </a:r>
            <a:b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b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r>
              <a:rPr lang="en-US" sz="1800" dirty="0">
                <a:solidFill>
                  <a:srgbClr val="222222"/>
                </a:solidFill>
                <a:latin typeface="Georgia" panose="02040502050405020303" pitchFamily="18" charset="0"/>
                <a:ea typeface="Georgia" panose="02040502050405020303" pitchFamily="18" charset="0"/>
                <a:cs typeface="Georgia" panose="02040502050405020303" pitchFamily="18" charset="0"/>
              </a:rPr>
              <a:t>R</a:t>
            </a: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iparian restoration species we have dubbed “Ecosystem Engineers” to accelerate the return of key ecosystem functions. </a:t>
            </a:r>
            <a:b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b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Over time, species will act as ‘nurse’ or support species to the increasingly complex and desirable suite of species. </a:t>
            </a:r>
            <a:br>
              <a:rPr lang="en-NZ" sz="1800" dirty="0">
                <a:effectLst/>
                <a:latin typeface="Times New Roman" panose="02020603050405020304" pitchFamily="18" charset="0"/>
                <a:ea typeface="Times New Roman" panose="02020603050405020304" pitchFamily="18" charset="0"/>
              </a:rPr>
            </a:b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 </a:t>
            </a:r>
            <a:br>
              <a:rPr lang="en-NZ" sz="1800" dirty="0">
                <a:effectLst/>
                <a:latin typeface="Times New Roman" panose="02020603050405020304" pitchFamily="18" charset="0"/>
                <a:ea typeface="Times New Roman" panose="02020603050405020304" pitchFamily="18" charset="0"/>
              </a:rPr>
            </a:br>
            <a:r>
              <a:rPr lang="en-NZ" sz="1800" dirty="0">
                <a:effectLst/>
                <a:latin typeface="Times New Roman" panose="02020603050405020304" pitchFamily="18" charset="0"/>
                <a:ea typeface="Times New Roman" panose="02020603050405020304" pitchFamily="18" charset="0"/>
              </a:rPr>
              <a:t>Note the appendix </a:t>
            </a: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of species selected for having exceptional ability to alter their surrounding environments in ways that benefit riparian restoration. </a:t>
            </a:r>
            <a:br>
              <a:rPr lang="en-NZ" sz="1800" dirty="0">
                <a:effectLst/>
                <a:latin typeface="Times New Roman" panose="02020603050405020304" pitchFamily="18" charset="0"/>
                <a:ea typeface="Times New Roman" panose="02020603050405020304" pitchFamily="18" charset="0"/>
              </a:rPr>
            </a:br>
            <a:br>
              <a:rPr lang="en-NZ" sz="1800" dirty="0">
                <a:effectLst/>
                <a:latin typeface="Times New Roman" panose="02020603050405020304" pitchFamily="18" charset="0"/>
                <a:ea typeface="Times New Roman" panose="02020603050405020304" pitchFamily="18" charset="0"/>
              </a:rPr>
            </a:br>
            <a:endParaRPr lang="en-NZ" sz="3600" dirty="0"/>
          </a:p>
        </p:txBody>
      </p:sp>
      <p:pic>
        <p:nvPicPr>
          <p:cNvPr id="5" name="Picture 4">
            <a:extLst>
              <a:ext uri="{FF2B5EF4-FFF2-40B4-BE49-F238E27FC236}">
                <a16:creationId xmlns:a16="http://schemas.microsoft.com/office/drawing/2014/main" id="{291C199E-E787-4D26-93EA-5A7D406F15B5}"/>
              </a:ext>
            </a:extLst>
          </p:cNvPr>
          <p:cNvPicPr>
            <a:picLocks noChangeAspect="1"/>
          </p:cNvPicPr>
          <p:nvPr/>
        </p:nvPicPr>
        <p:blipFill>
          <a:blip r:embed="rId3"/>
          <a:stretch>
            <a:fillRect/>
          </a:stretch>
        </p:blipFill>
        <p:spPr>
          <a:xfrm>
            <a:off x="6781704" y="1727490"/>
            <a:ext cx="3819525" cy="1190625"/>
          </a:xfrm>
          <a:prstGeom prst="rect">
            <a:avLst/>
          </a:prstGeom>
        </p:spPr>
      </p:pic>
      <p:sp>
        <p:nvSpPr>
          <p:cNvPr id="3" name="Text Placeholder 2">
            <a:extLst>
              <a:ext uri="{FF2B5EF4-FFF2-40B4-BE49-F238E27FC236}">
                <a16:creationId xmlns:a16="http://schemas.microsoft.com/office/drawing/2014/main" id="{3296C589-C8F3-4BA9-BB53-C9A64522E0CA}"/>
              </a:ext>
            </a:extLst>
          </p:cNvPr>
          <p:cNvSpPr>
            <a:spLocks noGrp="1"/>
          </p:cNvSpPr>
          <p:nvPr>
            <p:ph type="body" idx="1"/>
          </p:nvPr>
        </p:nvSpPr>
        <p:spPr>
          <a:xfrm>
            <a:off x="6489510" y="1"/>
            <a:ext cx="5959477" cy="2976282"/>
          </a:xfrm>
        </p:spPr>
        <p:txBody>
          <a:bodyPr/>
          <a:lstStyle/>
          <a:p>
            <a:endParaRPr lang="en-NZ" sz="2400" dirty="0"/>
          </a:p>
          <a:p>
            <a:r>
              <a:rPr lang="en-NZ" dirty="0"/>
              <a:t>		</a:t>
            </a:r>
            <a:r>
              <a:rPr lang="en-NZ" sz="2400" dirty="0"/>
              <a:t>MEC LOGO</a:t>
            </a:r>
            <a:endParaRPr lang="en-NZ" b="1" dirty="0"/>
          </a:p>
        </p:txBody>
      </p:sp>
    </p:spTree>
    <p:extLst>
      <p:ext uri="{BB962C8B-B14F-4D97-AF65-F5344CB8AC3E}">
        <p14:creationId xmlns:p14="http://schemas.microsoft.com/office/powerpoint/2010/main" val="42331393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5447C-91DA-440F-845B-16C217D07A30}"/>
              </a:ext>
            </a:extLst>
          </p:cNvPr>
          <p:cNvPicPr>
            <a:picLocks noChangeAspect="1"/>
          </p:cNvPicPr>
          <p:nvPr/>
        </p:nvPicPr>
        <p:blipFill>
          <a:blip r:embed="rId2"/>
          <a:stretch>
            <a:fillRect/>
          </a:stretch>
        </p:blipFill>
        <p:spPr>
          <a:xfrm>
            <a:off x="81887" y="178475"/>
            <a:ext cx="6407623" cy="2797807"/>
          </a:xfrm>
          <a:prstGeom prst="rect">
            <a:avLst/>
          </a:prstGeom>
        </p:spPr>
      </p:pic>
      <p:sp>
        <p:nvSpPr>
          <p:cNvPr id="2" name="Title 1">
            <a:extLst>
              <a:ext uri="{FF2B5EF4-FFF2-40B4-BE49-F238E27FC236}">
                <a16:creationId xmlns:a16="http://schemas.microsoft.com/office/drawing/2014/main" id="{82B188BA-1785-4BED-BEB5-4818622C8265}"/>
              </a:ext>
            </a:extLst>
          </p:cNvPr>
          <p:cNvSpPr>
            <a:spLocks noGrp="1"/>
          </p:cNvSpPr>
          <p:nvPr>
            <p:ph type="title"/>
          </p:nvPr>
        </p:nvSpPr>
        <p:spPr>
          <a:xfrm>
            <a:off x="0" y="3183255"/>
            <a:ext cx="12192000" cy="3674745"/>
          </a:xfrm>
        </p:spPr>
        <p:txBody>
          <a:bodyPr>
            <a:normAutofit/>
          </a:bodyPr>
          <a:lstStyle/>
          <a:p>
            <a:r>
              <a:rPr lang="en-US" sz="1800" b="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PILOT </a:t>
            </a:r>
            <a:r>
              <a:rPr lang="en-US" sz="1800" b="1" dirty="0">
                <a:solidFill>
                  <a:srgbClr val="222222"/>
                </a:solidFill>
                <a:latin typeface="Georgia" panose="02040502050405020303" pitchFamily="18" charset="0"/>
                <a:ea typeface="Georgia" panose="02040502050405020303" pitchFamily="18" charset="0"/>
                <a:cs typeface="Georgia" panose="02040502050405020303" pitchFamily="18" charset="0"/>
              </a:rPr>
              <a:t>#</a:t>
            </a:r>
            <a:r>
              <a:rPr lang="en-US" sz="1800" b="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 2: </a:t>
            </a: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OBSERVATION-FOCUSED PASSIVE RESTORATION </a:t>
            </a:r>
            <a:br>
              <a:rPr lang="en-NZ" sz="1800" dirty="0">
                <a:effectLst/>
                <a:latin typeface="Times New Roman" panose="02020603050405020304" pitchFamily="18" charset="0"/>
                <a:ea typeface="Times New Roman" panose="02020603050405020304" pitchFamily="18" charset="0"/>
              </a:rPr>
            </a:br>
            <a:r>
              <a:rPr lang="en-US" sz="1800" b="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 </a:t>
            </a:r>
            <a:br>
              <a:rPr lang="en-NZ" sz="1800" dirty="0">
                <a:effectLst/>
                <a:latin typeface="Times New Roman" panose="02020603050405020304" pitchFamily="18" charset="0"/>
                <a:ea typeface="Times New Roman" panose="02020603050405020304" pitchFamily="18" charset="0"/>
              </a:rPr>
            </a:br>
            <a:r>
              <a:rPr lang="en-US" sz="1800" i="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An ‘observation-first’ approach with minimal interventions natural regeneration of sections of stream will give us numerous valuable insights. </a:t>
            </a:r>
            <a:br>
              <a:rPr lang="en-NZ" sz="1800" dirty="0">
                <a:effectLst/>
                <a:latin typeface="Times New Roman" panose="02020603050405020304" pitchFamily="18" charset="0"/>
                <a:ea typeface="Times New Roman" panose="02020603050405020304" pitchFamily="18" charset="0"/>
              </a:rPr>
            </a:br>
            <a:r>
              <a:rPr lang="en-US" sz="1800" i="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 </a:t>
            </a:r>
            <a:br>
              <a:rPr lang="en-NZ" sz="1800" dirty="0">
                <a:effectLst/>
                <a:latin typeface="Times New Roman" panose="02020603050405020304" pitchFamily="18" charset="0"/>
                <a:ea typeface="Times New Roman" panose="02020603050405020304" pitchFamily="18" charset="0"/>
              </a:rPr>
            </a:b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These areas are our ‘control’ plots that show what a hands-off approach to stream restoration would look like. Allowing streams to regenerate give us important insights in working with and make changes to enhance naturally occurring ecosystem recovery. </a:t>
            </a:r>
            <a:br>
              <a:rPr lang="en-NZ" sz="1800" dirty="0">
                <a:effectLst/>
                <a:latin typeface="Times New Roman" panose="02020603050405020304" pitchFamily="18" charset="0"/>
                <a:ea typeface="Times New Roman" panose="02020603050405020304" pitchFamily="18" charset="0"/>
              </a:rPr>
            </a:b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 </a:t>
            </a:r>
            <a:br>
              <a:rPr lang="en-NZ" sz="1800" dirty="0">
                <a:effectLst/>
                <a:latin typeface="Times New Roman" panose="02020603050405020304" pitchFamily="18" charset="0"/>
                <a:ea typeface="Times New Roman" panose="02020603050405020304" pitchFamily="18" charset="0"/>
              </a:rPr>
            </a:b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Alongside passive restoration, we experiment with selective weeding, plantings fertilization, mulch mats and tree guards, sheet mulching and restoration techniques that have minimal disturbance on naturally regenerating plant communities. A focus on learning and observation in these areas. </a:t>
            </a:r>
            <a:br>
              <a:rPr lang="en-NZ" sz="1800" dirty="0">
                <a:effectLst/>
                <a:latin typeface="Times New Roman" panose="02020603050405020304" pitchFamily="18" charset="0"/>
                <a:ea typeface="Times New Roman" panose="02020603050405020304" pitchFamily="18" charset="0"/>
              </a:rPr>
            </a:br>
            <a:endParaRPr lang="en-NZ" sz="3600" dirty="0"/>
          </a:p>
        </p:txBody>
      </p:sp>
      <p:pic>
        <p:nvPicPr>
          <p:cNvPr id="5" name="Picture 4">
            <a:extLst>
              <a:ext uri="{FF2B5EF4-FFF2-40B4-BE49-F238E27FC236}">
                <a16:creationId xmlns:a16="http://schemas.microsoft.com/office/drawing/2014/main" id="{291C199E-E787-4D26-93EA-5A7D406F15B5}"/>
              </a:ext>
            </a:extLst>
          </p:cNvPr>
          <p:cNvPicPr>
            <a:picLocks noChangeAspect="1"/>
          </p:cNvPicPr>
          <p:nvPr/>
        </p:nvPicPr>
        <p:blipFill>
          <a:blip r:embed="rId3"/>
          <a:stretch>
            <a:fillRect/>
          </a:stretch>
        </p:blipFill>
        <p:spPr>
          <a:xfrm>
            <a:off x="6781704" y="1727490"/>
            <a:ext cx="3819525" cy="1190625"/>
          </a:xfrm>
          <a:prstGeom prst="rect">
            <a:avLst/>
          </a:prstGeom>
        </p:spPr>
      </p:pic>
      <p:sp>
        <p:nvSpPr>
          <p:cNvPr id="3" name="Text Placeholder 2">
            <a:extLst>
              <a:ext uri="{FF2B5EF4-FFF2-40B4-BE49-F238E27FC236}">
                <a16:creationId xmlns:a16="http://schemas.microsoft.com/office/drawing/2014/main" id="{3296C589-C8F3-4BA9-BB53-C9A64522E0CA}"/>
              </a:ext>
            </a:extLst>
          </p:cNvPr>
          <p:cNvSpPr>
            <a:spLocks noGrp="1"/>
          </p:cNvSpPr>
          <p:nvPr>
            <p:ph type="body" idx="1"/>
          </p:nvPr>
        </p:nvSpPr>
        <p:spPr>
          <a:xfrm>
            <a:off x="6489510" y="1"/>
            <a:ext cx="5959477" cy="2976282"/>
          </a:xfrm>
        </p:spPr>
        <p:txBody>
          <a:bodyPr/>
          <a:lstStyle/>
          <a:p>
            <a:endParaRPr lang="en-NZ" sz="2400" dirty="0"/>
          </a:p>
          <a:p>
            <a:r>
              <a:rPr lang="en-NZ" dirty="0"/>
              <a:t>		</a:t>
            </a:r>
            <a:r>
              <a:rPr lang="en-NZ" sz="2400" dirty="0"/>
              <a:t>MEC LOGO</a:t>
            </a:r>
            <a:endParaRPr lang="en-NZ" b="1" dirty="0"/>
          </a:p>
        </p:txBody>
      </p:sp>
    </p:spTree>
    <p:extLst>
      <p:ext uri="{BB962C8B-B14F-4D97-AF65-F5344CB8AC3E}">
        <p14:creationId xmlns:p14="http://schemas.microsoft.com/office/powerpoint/2010/main" val="674739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5447C-91DA-440F-845B-16C217D07A30}"/>
              </a:ext>
            </a:extLst>
          </p:cNvPr>
          <p:cNvPicPr>
            <a:picLocks noChangeAspect="1"/>
          </p:cNvPicPr>
          <p:nvPr/>
        </p:nvPicPr>
        <p:blipFill>
          <a:blip r:embed="rId2"/>
          <a:stretch>
            <a:fillRect/>
          </a:stretch>
        </p:blipFill>
        <p:spPr>
          <a:xfrm>
            <a:off x="163773" y="385448"/>
            <a:ext cx="6407623" cy="2797807"/>
          </a:xfrm>
          <a:prstGeom prst="rect">
            <a:avLst/>
          </a:prstGeom>
        </p:spPr>
      </p:pic>
      <p:sp>
        <p:nvSpPr>
          <p:cNvPr id="2" name="Title 1">
            <a:extLst>
              <a:ext uri="{FF2B5EF4-FFF2-40B4-BE49-F238E27FC236}">
                <a16:creationId xmlns:a16="http://schemas.microsoft.com/office/drawing/2014/main" id="{82B188BA-1785-4BED-BEB5-4818622C8265}"/>
              </a:ext>
            </a:extLst>
          </p:cNvPr>
          <p:cNvSpPr>
            <a:spLocks noGrp="1"/>
          </p:cNvSpPr>
          <p:nvPr>
            <p:ph type="title"/>
          </p:nvPr>
        </p:nvSpPr>
        <p:spPr>
          <a:xfrm>
            <a:off x="251460" y="3183255"/>
            <a:ext cx="11635740" cy="3674745"/>
          </a:xfrm>
        </p:spPr>
        <p:txBody>
          <a:bodyPr>
            <a:normAutofit/>
          </a:bodyPr>
          <a:lstStyle/>
          <a:p>
            <a:pPr algn="ctr"/>
            <a:br>
              <a:rPr lang="en-NZ" sz="3600" dirty="0"/>
            </a:br>
            <a:br>
              <a:rPr lang="en-NZ" sz="3600" dirty="0"/>
            </a:br>
            <a:br>
              <a:rPr lang="en-NZ" sz="3600" dirty="0"/>
            </a:br>
            <a:br>
              <a:rPr lang="en-NZ" sz="3600" dirty="0"/>
            </a:br>
            <a:br>
              <a:rPr lang="en-NZ" sz="3600" dirty="0"/>
            </a:br>
            <a:br>
              <a:rPr lang="en-NZ" sz="3600" dirty="0"/>
            </a:br>
            <a:endParaRPr lang="en-NZ" sz="3600" dirty="0"/>
          </a:p>
        </p:txBody>
      </p:sp>
      <p:pic>
        <p:nvPicPr>
          <p:cNvPr id="5" name="Picture 4">
            <a:extLst>
              <a:ext uri="{FF2B5EF4-FFF2-40B4-BE49-F238E27FC236}">
                <a16:creationId xmlns:a16="http://schemas.microsoft.com/office/drawing/2014/main" id="{291C199E-E787-4D26-93EA-5A7D406F15B5}"/>
              </a:ext>
            </a:extLst>
          </p:cNvPr>
          <p:cNvPicPr>
            <a:picLocks noChangeAspect="1"/>
          </p:cNvPicPr>
          <p:nvPr/>
        </p:nvPicPr>
        <p:blipFill>
          <a:blip r:embed="rId3"/>
          <a:stretch>
            <a:fillRect/>
          </a:stretch>
        </p:blipFill>
        <p:spPr>
          <a:xfrm>
            <a:off x="6781704" y="1727490"/>
            <a:ext cx="3819525" cy="1190625"/>
          </a:xfrm>
          <a:prstGeom prst="rect">
            <a:avLst/>
          </a:prstGeom>
        </p:spPr>
      </p:pic>
      <p:sp>
        <p:nvSpPr>
          <p:cNvPr id="3" name="Text Placeholder 2">
            <a:extLst>
              <a:ext uri="{FF2B5EF4-FFF2-40B4-BE49-F238E27FC236}">
                <a16:creationId xmlns:a16="http://schemas.microsoft.com/office/drawing/2014/main" id="{3296C589-C8F3-4BA9-BB53-C9A64522E0CA}"/>
              </a:ext>
            </a:extLst>
          </p:cNvPr>
          <p:cNvSpPr>
            <a:spLocks noGrp="1"/>
          </p:cNvSpPr>
          <p:nvPr>
            <p:ph type="body" idx="1"/>
          </p:nvPr>
        </p:nvSpPr>
        <p:spPr>
          <a:xfrm>
            <a:off x="6489510" y="1"/>
            <a:ext cx="5959477" cy="2976282"/>
          </a:xfrm>
        </p:spPr>
        <p:txBody>
          <a:bodyPr/>
          <a:lstStyle/>
          <a:p>
            <a:endParaRPr lang="en-NZ" sz="2400" dirty="0"/>
          </a:p>
          <a:p>
            <a:r>
              <a:rPr lang="en-NZ" dirty="0"/>
              <a:t>		</a:t>
            </a:r>
            <a:r>
              <a:rPr lang="en-NZ" sz="2400" dirty="0"/>
              <a:t>MEC LOGO</a:t>
            </a:r>
            <a:endParaRPr lang="en-NZ" b="1" dirty="0"/>
          </a:p>
        </p:txBody>
      </p:sp>
      <p:sp>
        <p:nvSpPr>
          <p:cNvPr id="7" name="TextBox 6">
            <a:extLst>
              <a:ext uri="{FF2B5EF4-FFF2-40B4-BE49-F238E27FC236}">
                <a16:creationId xmlns:a16="http://schemas.microsoft.com/office/drawing/2014/main" id="{0A980E6A-7555-4887-A5EB-9229AF753F74}"/>
              </a:ext>
            </a:extLst>
          </p:cNvPr>
          <p:cNvSpPr txBox="1"/>
          <p:nvPr/>
        </p:nvSpPr>
        <p:spPr>
          <a:xfrm>
            <a:off x="1" y="3589361"/>
            <a:ext cx="12192000" cy="5509200"/>
          </a:xfrm>
          <a:prstGeom prst="rect">
            <a:avLst/>
          </a:prstGeom>
          <a:noFill/>
        </p:spPr>
        <p:txBody>
          <a:bodyPr wrap="square">
            <a:spAutoFit/>
          </a:bodyPr>
          <a:lstStyle/>
          <a:p>
            <a:r>
              <a:rPr lang="en-US" sz="1800" b="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PILOT </a:t>
            </a:r>
            <a:r>
              <a:rPr lang="en-US" b="1" dirty="0">
                <a:solidFill>
                  <a:srgbClr val="222222"/>
                </a:solidFill>
                <a:latin typeface="Georgia" panose="02040502050405020303" pitchFamily="18" charset="0"/>
                <a:ea typeface="Georgia" panose="02040502050405020303" pitchFamily="18" charset="0"/>
                <a:cs typeface="Georgia" panose="02040502050405020303" pitchFamily="18" charset="0"/>
              </a:rPr>
              <a:t>#</a:t>
            </a:r>
            <a:r>
              <a:rPr lang="en-US" sz="1800" b="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 3: </a:t>
            </a: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RETURNING NATIVES TO RAROTONGA’S STREAMS</a:t>
            </a:r>
            <a:r>
              <a:rPr lang="en-US" sz="1800" b="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 </a:t>
            </a:r>
          </a:p>
          <a:p>
            <a:r>
              <a:rPr lang="en-US" i="1" dirty="0">
                <a:solidFill>
                  <a:srgbClr val="222222"/>
                </a:solidFill>
                <a:latin typeface="Georgia" panose="02040502050405020303" pitchFamily="18" charset="0"/>
                <a:ea typeface="Georgia" panose="02040502050405020303" pitchFamily="18" charset="0"/>
                <a:cs typeface="Georgia" panose="02040502050405020303" pitchFamily="18" charset="0"/>
              </a:rPr>
              <a:t>M</a:t>
            </a:r>
            <a:r>
              <a:rPr lang="en-US" sz="1800" i="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any plants and trees common in the mountains will reestablish in the lowlands only with assistance and care from </a:t>
            </a:r>
            <a:r>
              <a:rPr lang="en-US" i="1" dirty="0">
                <a:solidFill>
                  <a:srgbClr val="222222"/>
                </a:solidFill>
                <a:latin typeface="Georgia" panose="02040502050405020303" pitchFamily="18" charset="0"/>
                <a:ea typeface="Georgia" panose="02040502050405020303" pitchFamily="18" charset="0"/>
                <a:cs typeface="Georgia" panose="02040502050405020303" pitchFamily="18" charset="0"/>
              </a:rPr>
              <a:t>trained nursery people</a:t>
            </a:r>
            <a:r>
              <a:rPr lang="en-US" sz="1800" i="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a:t>
            </a:r>
          </a:p>
          <a:p>
            <a:endParaRPr lang="en-US" i="1" dirty="0">
              <a:solidFill>
                <a:srgbClr val="222222"/>
              </a:solidFill>
              <a:latin typeface="Georgia" panose="02040502050405020303" pitchFamily="18" charset="0"/>
              <a:ea typeface="Georgia" panose="02040502050405020303" pitchFamily="18" charset="0"/>
              <a:cs typeface="Georgia" panose="02040502050405020303" pitchFamily="18" charset="0"/>
            </a:endParaRPr>
          </a:p>
          <a:p>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In 2021, MEC sourced seed of native trees from the Takitumu Conservation Area.  We currently have seeds sown and germinating for  target species. </a:t>
            </a:r>
            <a:r>
              <a:rPr lang="en-US" dirty="0">
                <a:solidFill>
                  <a:srgbClr val="222222"/>
                </a:solidFill>
                <a:latin typeface="Georgia" panose="02040502050405020303" pitchFamily="18" charset="0"/>
                <a:ea typeface="Georgia" panose="02040502050405020303" pitchFamily="18" charset="0"/>
                <a:cs typeface="Georgia" panose="02040502050405020303" pitchFamily="18" charset="0"/>
              </a:rPr>
              <a:t>W</a:t>
            </a: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e grow and care for them in a nursery setting &amp; gain insights on their feasibility/difficulty as a species to reintroduce in riparian corridors. </a:t>
            </a:r>
          </a:p>
          <a:p>
            <a:endParaRPr lang="en-US" dirty="0">
              <a:solidFill>
                <a:srgbClr val="222222"/>
              </a:solidFill>
              <a:latin typeface="Georgia" panose="02040502050405020303" pitchFamily="18" charset="0"/>
              <a:ea typeface="Georgia" panose="02040502050405020303" pitchFamily="18" charset="0"/>
              <a:cs typeface="Georgia" panose="02040502050405020303" pitchFamily="18" charset="0"/>
            </a:endParaRPr>
          </a:p>
          <a:p>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Streams come from the forested interior and riparian plantings act as habitat corridors, expanding the ranges of native species. These are most suited to the climate and geology in which they evolved providing for long term resilience. </a:t>
            </a:r>
          </a:p>
          <a:p>
            <a:endPar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endParaRPr>
          </a:p>
          <a:p>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We support all nurseries to grow native plants as we add to the Pa Ariki Takitumu native plant nursery for future</a:t>
            </a:r>
          </a:p>
          <a:p>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riparian restoration.</a:t>
            </a:r>
          </a:p>
          <a:p>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 </a:t>
            </a:r>
          </a:p>
          <a:p>
            <a:endPar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endParaRPr>
          </a:p>
          <a:p>
            <a:endParaRPr lang="en-US" i="1" dirty="0">
              <a:solidFill>
                <a:srgbClr val="222222"/>
              </a:solidFill>
              <a:latin typeface="Georgia" panose="02040502050405020303" pitchFamily="18" charset="0"/>
              <a:ea typeface="Georgia" panose="02040502050405020303" pitchFamily="18" charset="0"/>
              <a:cs typeface="Georgia" panose="02040502050405020303" pitchFamily="18" charset="0"/>
            </a:endParaRPr>
          </a:p>
          <a:p>
            <a:endParaRPr lang="en-US" i="1" dirty="0">
              <a:solidFill>
                <a:srgbClr val="222222"/>
              </a:solidFill>
              <a:latin typeface="Georgia" panose="02040502050405020303" pitchFamily="18" charset="0"/>
              <a:ea typeface="Georgia" panose="02040502050405020303" pitchFamily="18" charset="0"/>
              <a:cs typeface="Georgia" panose="02040502050405020303" pitchFamily="18" charset="0"/>
            </a:endParaRPr>
          </a:p>
          <a:p>
            <a:pPr marL="685800" marR="742950">
              <a:spcAft>
                <a:spcPts val="0"/>
              </a:spcAft>
            </a:pPr>
            <a:endParaRPr lang="en-US" sz="1800" i="1" dirty="0">
              <a:solidFill>
                <a:srgbClr val="222222"/>
              </a:solidFill>
              <a:effectLst/>
              <a:latin typeface="Georgia" panose="02040502050405020303" pitchFamily="18" charset="0"/>
              <a:ea typeface="Georgia" panose="02040502050405020303" pitchFamily="18" charset="0"/>
              <a:cs typeface="Georgia" panose="02040502050405020303" pitchFamily="18" charset="0"/>
            </a:endParaRPr>
          </a:p>
          <a:p>
            <a:pPr marL="685800" marR="742950">
              <a:spcAft>
                <a:spcPts val="0"/>
              </a:spcAft>
            </a:pPr>
            <a:endParaRPr lang="en-NZ"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70611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5447C-91DA-440F-845B-16C217D07A30}"/>
              </a:ext>
            </a:extLst>
          </p:cNvPr>
          <p:cNvPicPr>
            <a:picLocks noChangeAspect="1"/>
          </p:cNvPicPr>
          <p:nvPr/>
        </p:nvPicPr>
        <p:blipFill>
          <a:blip r:embed="rId2"/>
          <a:stretch>
            <a:fillRect/>
          </a:stretch>
        </p:blipFill>
        <p:spPr>
          <a:xfrm>
            <a:off x="81887" y="178475"/>
            <a:ext cx="6407623" cy="2797807"/>
          </a:xfrm>
          <a:prstGeom prst="rect">
            <a:avLst/>
          </a:prstGeom>
        </p:spPr>
      </p:pic>
      <p:sp>
        <p:nvSpPr>
          <p:cNvPr id="2" name="Title 1">
            <a:extLst>
              <a:ext uri="{FF2B5EF4-FFF2-40B4-BE49-F238E27FC236}">
                <a16:creationId xmlns:a16="http://schemas.microsoft.com/office/drawing/2014/main" id="{82B188BA-1785-4BED-BEB5-4818622C8265}"/>
              </a:ext>
            </a:extLst>
          </p:cNvPr>
          <p:cNvSpPr>
            <a:spLocks noGrp="1"/>
          </p:cNvSpPr>
          <p:nvPr>
            <p:ph type="title"/>
          </p:nvPr>
        </p:nvSpPr>
        <p:spPr>
          <a:xfrm>
            <a:off x="0" y="2918115"/>
            <a:ext cx="12192000" cy="3939885"/>
          </a:xfrm>
        </p:spPr>
        <p:txBody>
          <a:bodyPr>
            <a:normAutofit fontScale="90000"/>
          </a:bodyPr>
          <a:lstStyle/>
          <a:p>
            <a:r>
              <a:rPr lang="en-US" sz="1800" b="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PILOT </a:t>
            </a:r>
            <a:r>
              <a:rPr lang="en-US" sz="1800" b="1" dirty="0">
                <a:solidFill>
                  <a:srgbClr val="222222"/>
                </a:solidFill>
                <a:latin typeface="Georgia" panose="02040502050405020303" pitchFamily="18" charset="0"/>
                <a:ea typeface="Georgia" panose="02040502050405020303" pitchFamily="18" charset="0"/>
                <a:cs typeface="Georgia" panose="02040502050405020303" pitchFamily="18" charset="0"/>
              </a:rPr>
              <a:t>#</a:t>
            </a:r>
            <a:r>
              <a:rPr lang="en-US" sz="1800" b="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 4: </a:t>
            </a: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 SWALES ON CONTOUR </a:t>
            </a:r>
            <a:br>
              <a:rPr lang="en-NZ" sz="1800" dirty="0">
                <a:effectLst/>
                <a:latin typeface="Times New Roman" panose="02020603050405020304" pitchFamily="18" charset="0"/>
                <a:ea typeface="Times New Roman" panose="02020603050405020304" pitchFamily="18" charset="0"/>
              </a:rPr>
            </a:br>
            <a:r>
              <a:rPr lang="en-US" sz="1800" b="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 </a:t>
            </a:r>
            <a:br>
              <a:rPr lang="en-NZ" sz="1800" dirty="0">
                <a:effectLst/>
                <a:latin typeface="Times New Roman" panose="02020603050405020304" pitchFamily="18" charset="0"/>
                <a:ea typeface="Times New Roman" panose="02020603050405020304" pitchFamily="18" charset="0"/>
              </a:rPr>
            </a:br>
            <a:r>
              <a:rPr lang="en-US" sz="1800" i="1"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With earthworks, we will be able to capture and store water to 1) slow and the capture the runoff of water across residential and agricultural lands and 2) achieve better growth rates from water storage in the soil. </a:t>
            </a:r>
            <a:br>
              <a:rPr lang="en-NZ" sz="1800" dirty="0">
                <a:effectLst/>
                <a:latin typeface="Times New Roman" panose="02020603050405020304" pitchFamily="18" charset="0"/>
                <a:ea typeface="Times New Roman" panose="02020603050405020304" pitchFamily="18" charset="0"/>
              </a:rPr>
            </a:br>
            <a:br>
              <a:rPr lang="en-NZ" sz="1800" dirty="0">
                <a:effectLst/>
                <a:latin typeface="Times New Roman" panose="02020603050405020304" pitchFamily="18" charset="0"/>
                <a:ea typeface="Times New Roman" panose="02020603050405020304" pitchFamily="18" charset="0"/>
              </a:rPr>
            </a:br>
            <a:r>
              <a:rPr lang="en-US" sz="1800" dirty="0">
                <a:solidFill>
                  <a:srgbClr val="222222"/>
                </a:solidFill>
                <a:latin typeface="Georgia" panose="02040502050405020303" pitchFamily="18" charset="0"/>
                <a:ea typeface="Times New Roman" panose="02020603050405020304" pitchFamily="18" charset="0"/>
              </a:rPr>
              <a:t>F</a:t>
            </a: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ast-moving water in heavy rain events carries a load high in nutrient and fine sediments, like precious organic matter.</a:t>
            </a:r>
            <a:b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b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Incorporated into the soil, organic matter an essential ingredient and the best indicators of overall soil health. </a:t>
            </a:r>
            <a:b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b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Fine sediments and organic matter wreak havoc on marine life once introduced into the lagoon.  </a:t>
            </a:r>
            <a:b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b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Swales encourage water to penetrate deep into the soil and are a means of slowing water down before contributing to increase volumes and velocity in the streams. </a:t>
            </a:r>
            <a:b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b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b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By digging a level trench on contour, mounding the excavated soil downhill and </a:t>
            </a:r>
            <a:r>
              <a:rPr lang="en-US" sz="1800" dirty="0">
                <a:solidFill>
                  <a:srgbClr val="222222"/>
                </a:solidFill>
                <a:latin typeface="Georgia" panose="02040502050405020303" pitchFamily="18" charset="0"/>
                <a:ea typeface="Georgia" panose="02040502050405020303" pitchFamily="18" charset="0"/>
                <a:cs typeface="Georgia" panose="02040502050405020303" pitchFamily="18" charset="0"/>
              </a:rPr>
              <a:t>then </a:t>
            </a:r>
            <a:r>
              <a:rPr lang="en-US" sz="1800" dirty="0">
                <a:solidFill>
                  <a:srgbClr val="222222"/>
                </a:solidFill>
                <a:effectLst/>
                <a:latin typeface="Georgia" panose="02040502050405020303" pitchFamily="18" charset="0"/>
                <a:ea typeface="Georgia" panose="02040502050405020303" pitchFamily="18" charset="0"/>
                <a:cs typeface="Georgia" panose="02040502050405020303" pitchFamily="18" charset="0"/>
              </a:rPr>
              <a:t>planting trees and over-vigorous rooting plants, we will delay a large quantity of water from entering a stream alongside the rest of the quickly running off water. Swales are a valuable tool to retain and distribute rainfall higher in the catchments. </a:t>
            </a:r>
            <a:endParaRPr lang="en-NZ" sz="3600" dirty="0"/>
          </a:p>
        </p:txBody>
      </p:sp>
      <p:pic>
        <p:nvPicPr>
          <p:cNvPr id="5" name="Picture 4">
            <a:extLst>
              <a:ext uri="{FF2B5EF4-FFF2-40B4-BE49-F238E27FC236}">
                <a16:creationId xmlns:a16="http://schemas.microsoft.com/office/drawing/2014/main" id="{291C199E-E787-4D26-93EA-5A7D406F15B5}"/>
              </a:ext>
            </a:extLst>
          </p:cNvPr>
          <p:cNvPicPr>
            <a:picLocks noChangeAspect="1"/>
          </p:cNvPicPr>
          <p:nvPr/>
        </p:nvPicPr>
        <p:blipFill>
          <a:blip r:embed="rId3"/>
          <a:stretch>
            <a:fillRect/>
          </a:stretch>
        </p:blipFill>
        <p:spPr>
          <a:xfrm>
            <a:off x="6781704" y="1727490"/>
            <a:ext cx="3819525" cy="1190625"/>
          </a:xfrm>
          <a:prstGeom prst="rect">
            <a:avLst/>
          </a:prstGeom>
        </p:spPr>
      </p:pic>
      <p:sp>
        <p:nvSpPr>
          <p:cNvPr id="3" name="Text Placeholder 2">
            <a:extLst>
              <a:ext uri="{FF2B5EF4-FFF2-40B4-BE49-F238E27FC236}">
                <a16:creationId xmlns:a16="http://schemas.microsoft.com/office/drawing/2014/main" id="{3296C589-C8F3-4BA9-BB53-C9A64522E0CA}"/>
              </a:ext>
            </a:extLst>
          </p:cNvPr>
          <p:cNvSpPr>
            <a:spLocks noGrp="1"/>
          </p:cNvSpPr>
          <p:nvPr>
            <p:ph type="body" idx="1"/>
          </p:nvPr>
        </p:nvSpPr>
        <p:spPr>
          <a:xfrm>
            <a:off x="6489510" y="1"/>
            <a:ext cx="5959477" cy="2976282"/>
          </a:xfrm>
        </p:spPr>
        <p:txBody>
          <a:bodyPr/>
          <a:lstStyle/>
          <a:p>
            <a:endParaRPr lang="en-NZ" sz="2400" dirty="0"/>
          </a:p>
          <a:p>
            <a:r>
              <a:rPr lang="en-NZ" dirty="0"/>
              <a:t>		</a:t>
            </a:r>
            <a:r>
              <a:rPr lang="en-NZ" sz="2400" dirty="0"/>
              <a:t>MEC LOGO</a:t>
            </a:r>
            <a:endParaRPr lang="en-NZ" b="1" dirty="0"/>
          </a:p>
        </p:txBody>
      </p:sp>
    </p:spTree>
    <p:extLst>
      <p:ext uri="{BB962C8B-B14F-4D97-AF65-F5344CB8AC3E}">
        <p14:creationId xmlns:p14="http://schemas.microsoft.com/office/powerpoint/2010/main" val="379469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A5447C-91DA-440F-845B-16C217D07A30}"/>
              </a:ext>
            </a:extLst>
          </p:cNvPr>
          <p:cNvPicPr>
            <a:picLocks noChangeAspect="1"/>
          </p:cNvPicPr>
          <p:nvPr/>
        </p:nvPicPr>
        <p:blipFill>
          <a:blip r:embed="rId2"/>
          <a:stretch>
            <a:fillRect/>
          </a:stretch>
        </p:blipFill>
        <p:spPr>
          <a:xfrm>
            <a:off x="81887" y="178475"/>
            <a:ext cx="6407623" cy="2797807"/>
          </a:xfrm>
          <a:prstGeom prst="rect">
            <a:avLst/>
          </a:prstGeom>
        </p:spPr>
      </p:pic>
      <p:sp>
        <p:nvSpPr>
          <p:cNvPr id="2" name="Title 1">
            <a:extLst>
              <a:ext uri="{FF2B5EF4-FFF2-40B4-BE49-F238E27FC236}">
                <a16:creationId xmlns:a16="http://schemas.microsoft.com/office/drawing/2014/main" id="{82B188BA-1785-4BED-BEB5-4818622C8265}"/>
              </a:ext>
            </a:extLst>
          </p:cNvPr>
          <p:cNvSpPr>
            <a:spLocks noGrp="1"/>
          </p:cNvSpPr>
          <p:nvPr>
            <p:ph type="title"/>
          </p:nvPr>
        </p:nvSpPr>
        <p:spPr>
          <a:xfrm>
            <a:off x="0" y="3183255"/>
            <a:ext cx="12192000" cy="3674745"/>
          </a:xfrm>
        </p:spPr>
        <p:txBody>
          <a:bodyPr>
            <a:normAutofit fontScale="90000"/>
          </a:bodyPr>
          <a:lstStyle/>
          <a:p>
            <a:r>
              <a:rPr lang="en-NZ" sz="1800" b="1"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PILOT RESULTS</a:t>
            </a:r>
            <a:r>
              <a:rPr lang="en-NZ"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 These Riparian Pilots build consensus around local best practice stream restoration. We develop the pilot program alongside landowners, schools and interested community members. </a:t>
            </a:r>
            <a:br>
              <a:rPr lang="en-NZ"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br>
            <a:br>
              <a:rPr lang="en-NZ"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br>
            <a:r>
              <a:rPr lang="en-NZ"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We develop pioneer species for disturbance revegetation and evaluate them on a site-by-site basis.</a:t>
            </a:r>
            <a:r>
              <a:rPr lang="en-NZ" sz="1800" dirty="0">
                <a:solidFill>
                  <a:srgbClr val="000000"/>
                </a:solidFill>
                <a:latin typeface="Times New Roman" panose="02020603050405020304" pitchFamily="18" charset="0"/>
                <a:ea typeface="Times New Roman" panose="02020603050405020304" pitchFamily="18" charset="0"/>
                <a:cs typeface="Arial" panose="020B0604020202020204" pitchFamily="34" charset="0"/>
              </a:rPr>
              <a:t> Our s</a:t>
            </a:r>
            <a:r>
              <a:rPr lang="en-NZ"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urveys determine the current state of Muri village streams, includes vegetation, invertebrate species &amp; low-impact, low-cost solutions to problems we identify.</a:t>
            </a:r>
            <a:br>
              <a:rPr lang="en-NZ"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br>
            <a:r>
              <a:rPr lang="en-NZ"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 </a:t>
            </a:r>
            <a:br>
              <a:rPr lang="en-NZ" sz="1800" dirty="0">
                <a:effectLst/>
                <a:latin typeface="Times New Roman" panose="02020603050405020304" pitchFamily="18" charset="0"/>
                <a:ea typeface="Times New Roman" panose="02020603050405020304" pitchFamily="18" charset="0"/>
              </a:rPr>
            </a:br>
            <a:r>
              <a:rPr lang="en-NZ" sz="1800" dirty="0">
                <a:effectLst/>
                <a:latin typeface="Times New Roman" panose="02020603050405020304" pitchFamily="18" charset="0"/>
                <a:ea typeface="Times New Roman" panose="02020603050405020304" pitchFamily="18" charset="0"/>
              </a:rPr>
              <a:t>We are c</a:t>
            </a:r>
            <a:r>
              <a:rPr lang="en-NZ"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ollecting seeds of native plant species in our Nursery to experiment riparian revegetation settings. The nursery produce and plant 2,000+ native plants from at least 5 species before the end of 2022. </a:t>
            </a:r>
            <a:br>
              <a:rPr lang="en-NZ" sz="1800" dirty="0">
                <a:effectLst/>
                <a:latin typeface="Times New Roman" panose="02020603050405020304" pitchFamily="18" charset="0"/>
                <a:ea typeface="Times New Roman" panose="02020603050405020304" pitchFamily="18" charset="0"/>
              </a:rPr>
            </a:br>
            <a:br>
              <a:rPr lang="en-NZ" sz="1800" dirty="0">
                <a:effectLst/>
                <a:latin typeface="Times New Roman" panose="02020603050405020304" pitchFamily="18" charset="0"/>
                <a:ea typeface="Times New Roman" panose="02020603050405020304" pitchFamily="18" charset="0"/>
              </a:rPr>
            </a:br>
            <a:r>
              <a:rPr lang="en-NZ" sz="1800" dirty="0">
                <a:effectLst/>
                <a:latin typeface="Times New Roman" panose="02020603050405020304" pitchFamily="18" charset="0"/>
                <a:ea typeface="Times New Roman" panose="02020603050405020304" pitchFamily="18" charset="0"/>
              </a:rPr>
              <a:t>We l</a:t>
            </a:r>
            <a:r>
              <a:rPr lang="en-NZ"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earn more about local hydrology and test small scale water retention and detention schemes. We get results from 4 test plots testing the merits of swales on contour. </a:t>
            </a:r>
            <a:br>
              <a:rPr lang="en-NZ"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t>
            </a:r>
            <a:br>
              <a:rPr lang="en-NZ" sz="1800" dirty="0">
                <a:effectLst/>
                <a:latin typeface="Times New Roman" panose="02020603050405020304" pitchFamily="18" charset="0"/>
                <a:ea typeface="Times New Roman" panose="02020603050405020304" pitchFamily="18" charset="0"/>
              </a:rPr>
            </a:br>
            <a:r>
              <a:rPr lang="en-NZ"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We build an education program that allows for certificates and rewards for long-term participants. </a:t>
            </a:r>
            <a:br>
              <a:rPr lang="en-NZ" sz="1800" dirty="0">
                <a:effectLst/>
                <a:latin typeface="Times New Roman" panose="02020603050405020304" pitchFamily="18" charset="0"/>
                <a:ea typeface="Times New Roman" panose="02020603050405020304" pitchFamily="18" charset="0"/>
              </a:rPr>
            </a:br>
            <a:br>
              <a:rPr lang="en-US" sz="1800" dirty="0">
                <a:solidFill>
                  <a:srgbClr val="222222"/>
                </a:solidFill>
                <a:effectLst/>
                <a:latin typeface="Arial" panose="020B0604020202020204" pitchFamily="34" charset="0"/>
                <a:ea typeface="Times New Roman" panose="02020603050405020304" pitchFamily="18" charset="0"/>
              </a:rPr>
            </a:br>
            <a:r>
              <a:rPr lang="en-US" sz="1800" dirty="0">
                <a:solidFill>
                  <a:srgbClr val="000000"/>
                </a:solidFill>
                <a:effectLst/>
                <a:latin typeface="Georgia" panose="02040502050405020303" pitchFamily="18" charset="0"/>
                <a:ea typeface="Times New Roman" panose="02020603050405020304" pitchFamily="18" charset="0"/>
                <a:cs typeface="Arial" panose="020B0604020202020204" pitchFamily="34" charset="0"/>
              </a:rPr>
              <a:t>By the end of 2023, we will have high digital engagement from a local community well informed of our Pilots and their goals. </a:t>
            </a:r>
            <a:endParaRPr lang="en-NZ" sz="3600" dirty="0"/>
          </a:p>
        </p:txBody>
      </p:sp>
      <p:pic>
        <p:nvPicPr>
          <p:cNvPr id="5" name="Picture 4">
            <a:extLst>
              <a:ext uri="{FF2B5EF4-FFF2-40B4-BE49-F238E27FC236}">
                <a16:creationId xmlns:a16="http://schemas.microsoft.com/office/drawing/2014/main" id="{291C199E-E787-4D26-93EA-5A7D406F15B5}"/>
              </a:ext>
            </a:extLst>
          </p:cNvPr>
          <p:cNvPicPr>
            <a:picLocks noChangeAspect="1"/>
          </p:cNvPicPr>
          <p:nvPr/>
        </p:nvPicPr>
        <p:blipFill>
          <a:blip r:embed="rId3"/>
          <a:stretch>
            <a:fillRect/>
          </a:stretch>
        </p:blipFill>
        <p:spPr>
          <a:xfrm>
            <a:off x="6781704" y="1727490"/>
            <a:ext cx="3819525" cy="1190625"/>
          </a:xfrm>
          <a:prstGeom prst="rect">
            <a:avLst/>
          </a:prstGeom>
        </p:spPr>
      </p:pic>
      <p:sp>
        <p:nvSpPr>
          <p:cNvPr id="3" name="Text Placeholder 2">
            <a:extLst>
              <a:ext uri="{FF2B5EF4-FFF2-40B4-BE49-F238E27FC236}">
                <a16:creationId xmlns:a16="http://schemas.microsoft.com/office/drawing/2014/main" id="{3296C589-C8F3-4BA9-BB53-C9A64522E0CA}"/>
              </a:ext>
            </a:extLst>
          </p:cNvPr>
          <p:cNvSpPr>
            <a:spLocks noGrp="1"/>
          </p:cNvSpPr>
          <p:nvPr>
            <p:ph type="body" idx="1"/>
          </p:nvPr>
        </p:nvSpPr>
        <p:spPr>
          <a:xfrm>
            <a:off x="6489510" y="1"/>
            <a:ext cx="5959477" cy="2976282"/>
          </a:xfrm>
        </p:spPr>
        <p:txBody>
          <a:bodyPr/>
          <a:lstStyle/>
          <a:p>
            <a:endParaRPr lang="en-NZ" sz="2400" dirty="0"/>
          </a:p>
          <a:p>
            <a:r>
              <a:rPr lang="en-NZ" dirty="0"/>
              <a:t>		</a:t>
            </a:r>
            <a:r>
              <a:rPr lang="en-NZ" sz="2400" dirty="0"/>
              <a:t>MEC LOGO</a:t>
            </a:r>
            <a:endParaRPr lang="en-NZ" b="1" dirty="0"/>
          </a:p>
        </p:txBody>
      </p:sp>
    </p:spTree>
    <p:extLst>
      <p:ext uri="{BB962C8B-B14F-4D97-AF65-F5344CB8AC3E}">
        <p14:creationId xmlns:p14="http://schemas.microsoft.com/office/powerpoint/2010/main" val="4228658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2731</TotalTime>
  <Words>3112</Words>
  <Application>Microsoft Office PowerPoint</Application>
  <PresentationFormat>Widescreen</PresentationFormat>
  <Paragraphs>180</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Georgia</vt:lpstr>
      <vt:lpstr>Times New Roman</vt:lpstr>
      <vt:lpstr>Office Theme</vt:lpstr>
      <vt:lpstr>Muri Environment Care Society Global Environment Facility  Small Grant Project – (UNOPS OP7) ECOLOGY STREAMS WATERWAYS &amp; LAGOON</vt:lpstr>
      <vt:lpstr>                MEC Society our Objectives  MEC Vision &amp; Mission   Our vision is of a sustainable Muri environment through the power of the community. Our mission is to guide, promote, network and carry out without prejudice all necessary actions to achieve its vision.      MEC Objectives  The Society is established for the purpose to provide the direction, guidance, information and create public awareness amongst the community in Muri and beyond regarding environmental, economic, social, cultural and religious issues  To promote sound ideas, principles and practice for the purpose of conservation and sustainable development in the community while maintaining traditional Cook Islands maori knowledge and practices which are considered beneficial  To promote the aspirations and enhance the balance and harmony between people in the community and the environment  To cooperate and network with the similar organisations within the Cook Islands and beyond for the purpose of enhancing the cause of environmental conservation and sustainable development  To carry out the actions to strengthen its capabilities, institutional arrangements and financial support to enable its work programs</vt:lpstr>
      <vt:lpstr>The Muri Environment is the focus of our Ecology Project The topography of the Muri district is unique &amp; complex. The Muri environment extends east to west from outer reefs &amp; Pacific Ocean, to mountain peaks of Te Rua Manga and north to south from Vaikai Tapere, Avana Valley &amp; Stream, Ngatangiia Harbour through 6 Tapere to Tikioki Tapere, to the Akapuao Stream &amp; Fruits of Rarotonga.    Within this 1.75km reef to ridge hinterland x 3.5km coastline is Ngatangiia harbour; Muri / Tikioki lagoons; 4 motus; 250+ residential homes; 30+ growers agricultural lands; extensive sandy beaches; 50+ commercial accommodation &amp; Villa style tourism complexes; low hills rising to peaks of our mountains; streams, wetlands, waterways, and rivers.    And in our wet-season, waterfalls &amp; flood waters head down our valleys, across our wetlands turning streams, waterways &amp; lagoons into extensive floodland leaving our lagoons with soil sediment &amp; nutrient loads.    </vt:lpstr>
      <vt:lpstr>Vegetated riparian corridors are key to the healthy functioning of streams. We have proposed a riparian corridor planting process that is guided by landowners and inspired by local knowledge and scientific literature.   This project will blend the best practices of riparian restoration from around the world with traditional ecological understanding to create consensus around what healthy streams look like in Rarotonga  We recommend a diversity of interventions with a strong focus on observation in order to gauge the success of the agreed-upon planting process. With this menu of potential pilots, the plantings can match the landowner’s visions for the future with our riparian science.   We aim to establish a mix of locally desired plants that have a robust, diverse, and complex network of roots that together work towards - Stabilising stream banks, Planting stream beds, Reducing the flow velocity, Filtering sediment &amp; nutrient loads and Increasing native wildlife habitat   </vt:lpstr>
      <vt:lpstr> PILOT # 1: ECOSYSTEM ENGINEER SPECIES TRIALS  Some plants are more valuable for riparian restoration in Rarotonga than others, especially among the resilient pioneer species.   Criteria for the trees based on being able to grow fast, high tolerance to heavy pruning, thrive in less-than-ideal soil and potentially have multiple uses (root growth, edible fruit, shade &amp; conservation value).   Riparian restoration species we have dubbed “Ecosystem Engineers” to accelerate the return of key ecosystem functions.   Over time, species will act as ‘nurse’ or support species to the increasingly complex and desirable suite of species.    Note the appendix of species selected for having exceptional ability to alter their surrounding environments in ways that benefit riparian restoration.   </vt:lpstr>
      <vt:lpstr>PILOT # 2: OBSERVATION-FOCUSED PASSIVE RESTORATION    An ‘observation-first’ approach with minimal interventions natural regeneration of sections of stream will give us numerous valuable insights.    These areas are our ‘control’ plots that show what a hands-off approach to stream restoration would look like. Allowing streams to regenerate give us important insights in working with and make changes to enhance naturally occurring ecosystem recovery.    Alongside passive restoration, we experiment with selective weeding, plantings fertilization, mulch mats and tree guards, sheet mulching and restoration techniques that have minimal disturbance on naturally regenerating plant communities. A focus on learning and observation in these areas.  </vt:lpstr>
      <vt:lpstr>      </vt:lpstr>
      <vt:lpstr>PILOT # 4:  SWALES ON CONTOUR    With earthworks, we will be able to capture and store water to 1) slow and the capture the runoff of water across residential and agricultural lands and 2) achieve better growth rates from water storage in the soil.   Fast-moving water in heavy rain events carries a load high in nutrient and fine sediments, like precious organic matter.  Incorporated into the soil, organic matter an essential ingredient and the best indicators of overall soil health.   Fine sediments and organic matter wreak havoc on marine life once introduced into the lagoon.    Swales encourage water to penetrate deep into the soil and are a means of slowing water down before contributing to increase volumes and velocity in the streams.   By digging a level trench on contour, mounding the excavated soil downhill and then planting trees and over-vigorous rooting plants, we will delay a large quantity of water from entering a stream alongside the rest of the quickly running off water. Swales are a valuable tool to retain and distribute rainfall higher in the catchments. </vt:lpstr>
      <vt:lpstr>PILOT RESULTS: These Riparian Pilots build consensus around local best practice stream restoration. We develop the pilot program alongside landowners, schools and interested community members.   We develop pioneer species for disturbance revegetation and evaluate them on a site-by-site basis. Our surveys determine the current state of Muri village streams, includes vegetation, invertebrate species &amp; low-impact, low-cost solutions to problems we identify.   We are collecting seeds of native plant species in our Nursery to experiment riparian revegetation settings. The nursery produce and plant 2,000+ native plants from at least 5 species before the end of 2022.   We learn more about local hydrology and test small scale water retention and detention schemes. We get results from 4 test plots testing the merits of swales on contour.    We build an education program that allows for certificates and rewards for long-term participants.   By the end of 2023, we will have high digital engagement from a local community well informed of our Pilots and their goals. </vt:lpstr>
      <vt:lpstr>Implementation plan  Muri Tapere Maai, Vaai, Aremango, Areiti, Oroko, Avana   </vt:lpstr>
      <vt:lpstr>MEC’s Partners  The Landowners, Aronga Mana &amp; Resident Communities Government Ministries, Crown Agencies, NGO’s &amp; CSO’s  Co-financiers, Sponsors &amp; Volunteers Global Environment Facility – UNOP7 Small Grant Fund   </vt:lpstr>
      <vt:lpstr>IDENTIFIED AREAS OF      CONCERN…….</vt:lpstr>
      <vt:lpstr>PowerPoint Presentation</vt:lpstr>
      <vt:lpstr>Streams are corridors for the sedimentation as we lose tonnes of valuable topsoil in heavy rains.</vt:lpstr>
      <vt:lpstr>BELOW: Map of Muri streams – Parengaru, Areiti and Aremango….. </vt:lpstr>
      <vt:lpstr>PowerPoint Presentation</vt:lpstr>
      <vt:lpstr>STREAMS PROJECT</vt:lpstr>
      <vt:lpstr>BEACH SEDIMENTATION/EROSION 2021/2022</vt:lpstr>
      <vt:lpstr>Aroko! A new threat to the Lagoon…..Flood culverts at Aroko, unfiltered muddy waters flows into Aroko flats threatening habitat for Koiti, crustaceans &amp; seagrass nurseries for small fish &amp; snails. Remedial engineering work recently re-started in this area on inland side of the road is essential to adopting best practice in its waterways design engineering </vt:lpstr>
      <vt:lpstr>PowerPoint Presentation</vt:lpstr>
      <vt:lpstr>Stream Plants – a selection</vt:lpstr>
      <vt:lpstr>PowerPoint Presentation</vt:lpstr>
      <vt:lpstr>IN SUMMARY THE 2022 MEC GEF SMALL GRANT PROGRAM WILL                     Focus on Marine environment solutions                    Engage Aronga Mana, Landowners, Church groups, Village &amp; School Communities                     Fund the Unfunded Volunteer Organisations to do the information, communication, training, mentoring in raising the knowledge about environments on land, in the valleys, on the hills, in the streams, waterways &amp; lagoons,                     Preserving our soils, water, food supplies, our work, recreation, lifestyle, our residential homes, commercial businesses, farming practices, food production &amp; our society </vt:lpstr>
      <vt:lpstr>IN SUMMARY THE 2022 MEC GEF SMALL GRANT PROGRAM..                MOU with UNOPS was signed by MEC on 11August 2022 for UNOPS New York Office.  Drawdowns will flow direct to MEC Bank of South Pacific Account by September 2022 USD25,000; March 2023 USD20,000 upon interim reporting and September 2023 USD5,000 upon submission of the final report THE PROGRAM EXPENDITURE BUDGET IS            </vt:lpstr>
      <vt:lpstr>List of Muri Native Trees &amp; Protected Species Compiled by Brennan Panzarella and Takitumu Conservation Trust, native specialist</vt:lpstr>
      <vt:lpstr>MEC PHOTO LIBRARY…..</vt:lpstr>
      <vt:lpstr>List of Muri Native Birds &amp; Species Compiled by Brennan Panzarella and Takitumu Conservation Trust, All lists have been complied with the assistance of Cook Islands National Heritage Trust - many thanks to Joe Brider and Gerald McCormack and Advice from staff of MMR and NES</vt:lpstr>
      <vt:lpstr>   Meitaki Maata    </vt:lpstr>
      <vt:lpstr> Engaged Brennan Panzarella, who  has kindly to date volunteered his time  and is planning plantings for the streams and waterways  Brennan previously worked for Department of Conservation in NZ, and is contracted by MEC to manage this Ecology Project    We are taking photo records of sediment pollution, erosion, bank inclines, undercut areas, plants &amp; tree populations along the full extent of the streams  This data enables preparation of the riparian planting, selection of plant &amp; tree,  plus location mapping for all species The selected of planting materials are being identified, listed and arrangements to propagate these plants are underway Schedule includes seagrass, taro, waterlillies, medicinal native species, chestnut, mango, fruit trees, Puka &amp; other shade native species.</vt:lpstr>
      <vt:lpstr>     Context of this MEC update of 14TH JULY 2021  MEC APPLICATION INITIALLY SUBMITTED  ON THE 14TH April 2021 and since then we have;-   Exchanging technical info &amp; pic-lagoon data with Dr Matt Blacka, University of NSW Working with Matt re options for streams, waterways &amp; lagoon Understanding longer term sea level rising statistics and interpreting scientific impacts into our Waterways more detailed planning before outlining our delivery strategies.  Observed and attended briefing meetings, assisted with planning of the Muri Lagoon management Pilot project, supported environmental practices,  Identified small sample area of the lagoon; team has commenced the mechanical racking, dislodging of algae weed, hand removal of weeds and sediments. Overview of the weed and sludge material, checking the care being exercised to not disturb ecosystems and marine life in their natural habitat    </vt:lpstr>
      <vt:lpstr>Accessing and working in various nursey sites, preparing for and managing the acquisition of plant materials. Receiving 1,500+ potted vetiver plants from Ministry of Agriculture, setting out, maintaining water &amp; their growth  Planning the media materials for the preparation of workbooks, guide to the care and maintenance of Stream &amp; Waterways, colour posters printed material, photo record and publicity materials.  The briefing, information &amp; communication plan for the stream beds &amp; waterways landowners, identifying the homes along the streams Scoping the interaction with community meetings, school groups, church groups, commercial businesses        Sorting out digital online materials for posting to social media and website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GEF UPDATE MURI WATGERWAYS PROJECT</dc:title>
  <dc:creator>Microsoft Office User</dc:creator>
  <cp:lastModifiedBy>John Tierney</cp:lastModifiedBy>
  <cp:revision>69</cp:revision>
  <cp:lastPrinted>2021-07-14T06:38:45Z</cp:lastPrinted>
  <dcterms:created xsi:type="dcterms:W3CDTF">2021-07-13T18:58:24Z</dcterms:created>
  <dcterms:modified xsi:type="dcterms:W3CDTF">2022-08-30T02:42:56Z</dcterms:modified>
</cp:coreProperties>
</file>